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8" r:id="rId13"/>
    <p:sldId id="279" r:id="rId14"/>
    <p:sldId id="267" r:id="rId15"/>
    <p:sldId id="268" r:id="rId16"/>
    <p:sldId id="269" r:id="rId17"/>
    <p:sldId id="283" r:id="rId18"/>
    <p:sldId id="270" r:id="rId19"/>
    <p:sldId id="284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82" r:id="rId28"/>
    <p:sldId id="285" r:id="rId29"/>
  </p:sldIdLst>
  <p:sldSz cx="9217025" cy="5184775"/>
  <p:notesSz cx="7315200" cy="96012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chemeClr val="hlink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AFAF9"/>
    <a:srgbClr val="F0F0EB"/>
    <a:srgbClr val="FEFAEC"/>
    <a:srgbClr val="EAB90C"/>
    <a:srgbClr val="07529A"/>
    <a:srgbClr val="909085"/>
    <a:srgbClr val="E8F4FE"/>
    <a:srgbClr val="D7EBF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00A15C55-8517-42AA-B614-E9B94910E393}"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100" d="100"/>
          <a:sy n="100" d="100"/>
        </p:scale>
        <p:origin x="60" y="-504"/>
      </p:cViewPr>
      <p:guideLst>
        <p:guide orient="horz" pos="590"/>
        <p:guide orient="horz" pos="771"/>
        <p:guide orient="horz" pos="1724"/>
        <p:guide orient="horz" pos="1905"/>
        <p:guide orient="horz" pos="3039"/>
        <p:guide orient="horz" pos="3221"/>
        <p:guide orient="horz" pos="182"/>
        <p:guide orient="horz" pos="2858"/>
        <p:guide pos="181"/>
        <p:guide pos="5625"/>
        <p:guide pos="2994"/>
        <p:guide pos="281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-2754" y="-96"/>
      </p:cViewPr>
      <p:guideLst>
        <p:guide orient="horz" pos="738"/>
        <p:guide orient="horz" pos="5310"/>
        <p:guide pos="2304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509047" y="37304"/>
            <a:ext cx="5222400" cy="3024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l">
              <a:defRPr sz="1300"/>
            </a:lvl1pPr>
          </a:lstStyle>
          <a:p>
            <a:r>
              <a:rPr lang="de-DE" smtClean="0"/>
              <a:t>Präsentationstitel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961856" y="37304"/>
            <a:ext cx="921600" cy="3024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r">
              <a:defRPr sz="1300"/>
            </a:lvl1pPr>
          </a:lstStyle>
          <a:p>
            <a:fld id="{9726303E-CDC6-4E11-A9F4-E5CE5F23E089}" type="datetimeFigureOut">
              <a:rPr lang="de-DE" smtClean="0"/>
              <a:pPr/>
              <a:t>03.04.2023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509047" y="9261529"/>
            <a:ext cx="5376000" cy="3024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l">
              <a:defRPr sz="1300"/>
            </a:lvl1pPr>
          </a:lstStyle>
          <a:p>
            <a:r>
              <a:rPr lang="de-DE" smtClean="0"/>
              <a:t>Autor/Veranstaltung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6269090" y="9261529"/>
            <a:ext cx="614400" cy="3024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r">
              <a:defRPr sz="1300"/>
            </a:lvl1pPr>
          </a:lstStyle>
          <a:p>
            <a:fld id="{B40210A4-2901-42F9-8CA9-E251F67383C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145789503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7"/>
          <p:cNvSpPr>
            <a:spLocks noChangeAspect="1"/>
          </p:cNvSpPr>
          <p:nvPr/>
        </p:nvSpPr>
        <p:spPr bwMode="auto">
          <a:xfrm>
            <a:off x="840388" y="4951817"/>
            <a:ext cx="6043170" cy="3987399"/>
          </a:xfrm>
          <a:custGeom>
            <a:avLst/>
            <a:gdLst>
              <a:gd name="T0" fmla="*/ 2000 w 2000"/>
              <a:gd name="T1" fmla="*/ 0 h 1349"/>
              <a:gd name="T2" fmla="*/ 1361 w 2000"/>
              <a:gd name="T3" fmla="*/ 0 h 1349"/>
              <a:gd name="T4" fmla="*/ 992 w 2000"/>
              <a:gd name="T5" fmla="*/ 627 h 1349"/>
              <a:gd name="T6" fmla="*/ 0 w 2000"/>
              <a:gd name="T7" fmla="*/ 1193 h 1349"/>
              <a:gd name="T8" fmla="*/ 0 w 2000"/>
              <a:gd name="T9" fmla="*/ 1349 h 1349"/>
              <a:gd name="T10" fmla="*/ 2000 w 2000"/>
              <a:gd name="T11" fmla="*/ 1349 h 1349"/>
              <a:gd name="T12" fmla="*/ 2000 w 2000"/>
              <a:gd name="T13" fmla="*/ 0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0" h="1349">
                <a:moveTo>
                  <a:pt x="2000" y="0"/>
                </a:moveTo>
                <a:lnTo>
                  <a:pt x="1361" y="0"/>
                </a:lnTo>
                <a:cubicBezTo>
                  <a:pt x="1285" y="208"/>
                  <a:pt x="1168" y="419"/>
                  <a:pt x="992" y="627"/>
                </a:cubicBezTo>
                <a:cubicBezTo>
                  <a:pt x="644" y="1036"/>
                  <a:pt x="259" y="1159"/>
                  <a:pt x="0" y="1193"/>
                </a:cubicBezTo>
                <a:lnTo>
                  <a:pt x="0" y="1349"/>
                </a:lnTo>
                <a:lnTo>
                  <a:pt x="2000" y="1349"/>
                </a:lnTo>
                <a:lnTo>
                  <a:pt x="2000" y="0"/>
                </a:lnTo>
                <a:close/>
              </a:path>
            </a:pathLst>
          </a:custGeom>
          <a:solidFill>
            <a:srgbClr val="7A786C">
              <a:alpha val="15000"/>
            </a:srgbClr>
          </a:solidFill>
          <a:ln>
            <a:noFill/>
          </a:ln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117157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31642" y="4951817"/>
            <a:ext cx="6451917" cy="4007245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8" name="Kopfzeilenplatzhalter 1"/>
          <p:cNvSpPr>
            <a:spLocks noGrp="1"/>
          </p:cNvSpPr>
          <p:nvPr>
            <p:ph type="hdr" sz="quarter"/>
          </p:nvPr>
        </p:nvSpPr>
        <p:spPr>
          <a:xfrm>
            <a:off x="432239" y="37304"/>
            <a:ext cx="5222400" cy="3024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l">
              <a:defRPr sz="1300"/>
            </a:lvl1pPr>
          </a:lstStyle>
          <a:p>
            <a:r>
              <a:rPr lang="de-DE" smtClean="0"/>
              <a:t>Präsentationstitel</a:t>
            </a:r>
            <a:endParaRPr lang="de-DE" dirty="0"/>
          </a:p>
        </p:txBody>
      </p:sp>
      <p:sp>
        <p:nvSpPr>
          <p:cNvPr id="9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961856" y="37304"/>
            <a:ext cx="921600" cy="302400"/>
          </a:xfrm>
          <a:prstGeom prst="rect">
            <a:avLst/>
          </a:prstGeom>
        </p:spPr>
        <p:txBody>
          <a:bodyPr vert="horz" wrap="none" lIns="0" tIns="0" rIns="0" bIns="0" rtlCol="0"/>
          <a:lstStyle>
            <a:lvl1pPr algn="r">
              <a:defRPr sz="1300"/>
            </a:lvl1pPr>
          </a:lstStyle>
          <a:p>
            <a:fld id="{9726303E-CDC6-4E11-A9F4-E5CE5F23E089}" type="datetimeFigureOut">
              <a:rPr lang="de-DE" smtClean="0"/>
              <a:pPr/>
              <a:t>03.04.2023</a:t>
            </a:fld>
            <a:endParaRPr lang="de-DE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4"/>
          </p:nvPr>
        </p:nvSpPr>
        <p:spPr>
          <a:xfrm>
            <a:off x="432239" y="9261529"/>
            <a:ext cx="5376000" cy="3024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l">
              <a:defRPr sz="1300"/>
            </a:lvl1pPr>
          </a:lstStyle>
          <a:p>
            <a:r>
              <a:rPr lang="de-DE" smtClean="0"/>
              <a:t>Autor/Veranstaltung</a:t>
            </a:r>
            <a:endParaRPr lang="de-DE" dirty="0"/>
          </a:p>
        </p:txBody>
      </p:sp>
      <p:sp>
        <p:nvSpPr>
          <p:cNvPr id="11" name="Foliennummernplatzhalter 4"/>
          <p:cNvSpPr>
            <a:spLocks noGrp="1"/>
          </p:cNvSpPr>
          <p:nvPr>
            <p:ph type="sldNum" sz="quarter" idx="5"/>
          </p:nvPr>
        </p:nvSpPr>
        <p:spPr>
          <a:xfrm>
            <a:off x="6269090" y="9261529"/>
            <a:ext cx="614400" cy="302400"/>
          </a:xfrm>
          <a:prstGeom prst="rect">
            <a:avLst/>
          </a:prstGeom>
        </p:spPr>
        <p:txBody>
          <a:bodyPr vert="horz" wrap="none" lIns="0" tIns="0" rIns="0" bIns="0" rtlCol="0" anchor="b"/>
          <a:lstStyle>
            <a:lvl1pPr algn="r">
              <a:defRPr sz="1300"/>
            </a:lvl1pPr>
          </a:lstStyle>
          <a:p>
            <a:fld id="{B40210A4-2901-42F9-8CA9-E251F67383C7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AutoShape 3"/>
          <p:cNvSpPr>
            <a:spLocks noChangeAspect="1" noChangeArrowheads="1" noTextEdit="1"/>
          </p:cNvSpPr>
          <p:nvPr/>
        </p:nvSpPr>
        <p:spPr bwMode="auto">
          <a:xfrm>
            <a:off x="431801" y="5859066"/>
            <a:ext cx="6527799" cy="247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727270829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57200" y="1171575"/>
            <a:ext cx="6400800" cy="360045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de-DE" smtClean="0"/>
              <a:t>Präsentationstitel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quarter" idx="11"/>
          </p:nvPr>
        </p:nvSpPr>
        <p:spPr/>
        <p:txBody>
          <a:bodyPr/>
          <a:lstStyle/>
          <a:p>
            <a:fld id="{A336BE0C-0941-4702-AA26-26487BAD34EF}" type="datetime1">
              <a:rPr lang="de-DE" smtClean="0"/>
              <a:pPr/>
              <a:t>03.04.2023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Autor/Veranstaltung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210A4-2901-42F9-8CA9-E251F67383C7}" type="slidenum">
              <a:rPr lang="de-DE" smtClean="0"/>
              <a:pPr/>
              <a:t>9</a:t>
            </a:fld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pieren 27"/>
          <p:cNvGrpSpPr>
            <a:grpSpLocks noChangeAspect="1"/>
          </p:cNvGrpSpPr>
          <p:nvPr userDrawn="1"/>
        </p:nvGrpSpPr>
        <p:grpSpPr>
          <a:xfrm>
            <a:off x="3778209" y="0"/>
            <a:ext cx="5444993" cy="5184775"/>
            <a:chOff x="3778209" y="0"/>
            <a:chExt cx="5444993" cy="5184775"/>
          </a:xfrm>
        </p:grpSpPr>
        <p:pic>
          <p:nvPicPr>
            <p:cNvPr id="29" name="Grafik 2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3778209" y="0"/>
              <a:ext cx="5444993" cy="5184775"/>
            </a:xfrm>
            <a:prstGeom prst="rect">
              <a:avLst/>
            </a:prstGeom>
          </p:spPr>
        </p:pic>
        <p:pic>
          <p:nvPicPr>
            <p:cNvPr id="30" name="Grafik 29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7060771" y="1620454"/>
              <a:ext cx="1975907" cy="265320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1296784" y="1584403"/>
            <a:ext cx="5040000" cy="360000"/>
          </a:xfrm>
        </p:spPr>
        <p:txBody>
          <a:bodyPr wrap="none" bIns="0" anchor="b" anchorCtr="0"/>
          <a:lstStyle>
            <a:lvl1pPr>
              <a:lnSpc>
                <a:spcPts val="2400"/>
              </a:lnSpc>
              <a:defRPr sz="24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 userDrawn="1">
            <p:ph type="subTitle" idx="1"/>
          </p:nvPr>
        </p:nvSpPr>
        <p:spPr>
          <a:xfrm>
            <a:off x="1296784" y="1944315"/>
            <a:ext cx="5040000" cy="1872000"/>
          </a:xfrm>
        </p:spPr>
        <p:txBody>
          <a:bodyPr tIns="0" bIns="0"/>
          <a:lstStyle>
            <a:lvl1pPr marL="0" indent="0" algn="l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None/>
              <a:defRPr sz="3200" cap="all" baseline="0">
                <a:solidFill>
                  <a:schemeClr val="accent2"/>
                </a:solidFill>
                <a:latin typeface="Exo 2 Semi Bold" pitchFamily="50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grpSp>
        <p:nvGrpSpPr>
          <p:cNvPr id="70" name="Gruppieren 69"/>
          <p:cNvGrpSpPr>
            <a:grpSpLocks noChangeAspect="1"/>
          </p:cNvGrpSpPr>
          <p:nvPr userDrawn="1"/>
        </p:nvGrpSpPr>
        <p:grpSpPr>
          <a:xfrm>
            <a:off x="288033" y="288203"/>
            <a:ext cx="1686518" cy="648000"/>
            <a:chOff x="7081838" y="144463"/>
            <a:chExt cx="1871662" cy="719137"/>
          </a:xfrm>
        </p:grpSpPr>
        <p:sp>
          <p:nvSpPr>
            <p:cNvPr id="7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2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3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4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5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6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7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8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9" name="Freeform 12"/>
            <p:cNvSpPr>
              <a:spLocks/>
            </p:cNvSpPr>
            <p:nvPr userDrawn="1"/>
          </p:nvSpPr>
          <p:spPr bwMode="auto">
            <a:xfrm>
              <a:off x="7081838" y="692150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0" name="Freeform 13"/>
            <p:cNvSpPr>
              <a:spLocks/>
            </p:cNvSpPr>
            <p:nvPr userDrawn="1"/>
          </p:nvSpPr>
          <p:spPr bwMode="auto">
            <a:xfrm>
              <a:off x="7207250" y="692150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1" name="Rectangle 14"/>
            <p:cNvSpPr>
              <a:spLocks noChangeArrowheads="1"/>
            </p:cNvSpPr>
            <p:nvPr userDrawn="1"/>
          </p:nvSpPr>
          <p:spPr bwMode="auto">
            <a:xfrm>
              <a:off x="7340600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2" name="Freeform 15"/>
            <p:cNvSpPr>
              <a:spLocks/>
            </p:cNvSpPr>
            <p:nvPr userDrawn="1"/>
          </p:nvSpPr>
          <p:spPr bwMode="auto">
            <a:xfrm>
              <a:off x="7378700" y="692150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3" name="Freeform 16"/>
            <p:cNvSpPr>
              <a:spLocks/>
            </p:cNvSpPr>
            <p:nvPr userDrawn="1"/>
          </p:nvSpPr>
          <p:spPr bwMode="auto">
            <a:xfrm>
              <a:off x="7505700" y="692150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4" name="Freeform 17"/>
            <p:cNvSpPr>
              <a:spLocks noEditPoints="1"/>
            </p:cNvSpPr>
            <p:nvPr userDrawn="1"/>
          </p:nvSpPr>
          <p:spPr bwMode="auto">
            <a:xfrm>
              <a:off x="7612063" y="690563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5" name="Freeform 18"/>
            <p:cNvSpPr>
              <a:spLocks/>
            </p:cNvSpPr>
            <p:nvPr userDrawn="1"/>
          </p:nvSpPr>
          <p:spPr bwMode="auto">
            <a:xfrm>
              <a:off x="7723188" y="688975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6" name="Rectangle 19"/>
            <p:cNvSpPr>
              <a:spLocks noChangeArrowheads="1"/>
            </p:cNvSpPr>
            <p:nvPr userDrawn="1"/>
          </p:nvSpPr>
          <p:spPr bwMode="auto">
            <a:xfrm>
              <a:off x="7834313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7" name="Freeform 20"/>
            <p:cNvSpPr>
              <a:spLocks/>
            </p:cNvSpPr>
            <p:nvPr userDrawn="1"/>
          </p:nvSpPr>
          <p:spPr bwMode="auto">
            <a:xfrm>
              <a:off x="7872413" y="692150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8" name="Freeform 21"/>
            <p:cNvSpPr>
              <a:spLocks noEditPoints="1"/>
            </p:cNvSpPr>
            <p:nvPr userDrawn="1"/>
          </p:nvSpPr>
          <p:spPr bwMode="auto">
            <a:xfrm>
              <a:off x="7969250" y="657225"/>
              <a:ext cx="114300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89" name="Freeform 22"/>
            <p:cNvSpPr>
              <a:spLocks/>
            </p:cNvSpPr>
            <p:nvPr userDrawn="1"/>
          </p:nvSpPr>
          <p:spPr bwMode="auto">
            <a:xfrm>
              <a:off x="8078788" y="692150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xmlns="" val="1883319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el, Text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87339" y="1223964"/>
            <a:ext cx="4176712" cy="3313112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 hasCustomPrompt="1"/>
          </p:nvPr>
        </p:nvSpPr>
        <p:spPr>
          <a:xfrm>
            <a:off x="4752975" y="1223963"/>
            <a:ext cx="4176713" cy="1512887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3" hasCustomPrompt="1"/>
          </p:nvPr>
        </p:nvSpPr>
        <p:spPr>
          <a:xfrm>
            <a:off x="4752975" y="3024188"/>
            <a:ext cx="4176713" cy="1512887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814916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el und 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287338" y="1223963"/>
            <a:ext cx="4176712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/>
          </p:nvPr>
        </p:nvSpPr>
        <p:spPr>
          <a:xfrm>
            <a:off x="4752975" y="1223963"/>
            <a:ext cx="4176713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3"/>
          </p:nvPr>
        </p:nvSpPr>
        <p:spPr>
          <a:xfrm>
            <a:off x="298598" y="3024188"/>
            <a:ext cx="4165451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52975" y="3024188"/>
            <a:ext cx="4176713" cy="1512887"/>
          </a:xfrm>
        </p:spPr>
        <p:txBody>
          <a:bodyPr/>
          <a:lstStyle>
            <a:lvl1pPr marL="144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1pPr>
            <a:lvl2pPr marL="288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2pPr>
            <a:lvl3pPr marL="432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3pPr>
            <a:lvl4pPr marL="576000" indent="-144000">
              <a:spcBef>
                <a:spcPts val="0"/>
              </a:spcBef>
              <a:spcAft>
                <a:spcPts val="420"/>
              </a:spcAft>
              <a:defRPr sz="1200">
                <a:latin typeface="+mj-lt"/>
              </a:defRPr>
            </a:lvl4pPr>
            <a:lvl5pPr marL="720000" indent="-144000">
              <a:spcAft>
                <a:spcPts val="420"/>
              </a:spcAft>
              <a:defRPr sz="1200">
                <a:latin typeface="+mj-lt"/>
              </a:defRPr>
            </a:lvl5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5783614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753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88992" y="1223963"/>
            <a:ext cx="8640000" cy="2952000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 smtClean="0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87337" y="4176603"/>
            <a:ext cx="8640000" cy="360000"/>
          </a:xfrm>
        </p:spPr>
        <p:txBody>
          <a:bodyPr anchor="ctr" anchorCtr="0"/>
          <a:lstStyle>
            <a:lvl1pPr marL="0" indent="0">
              <a:buNone/>
              <a:defRPr sz="1200"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332276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80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88688" y="1223962"/>
            <a:ext cx="5904000" cy="3312000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80720" y="1223962"/>
            <a:ext cx="2448968" cy="3312000"/>
          </a:xfrm>
        </p:spPr>
        <p:txBody>
          <a:bodyPr/>
          <a:lstStyle>
            <a:lvl1pPr marL="0" indent="0">
              <a:buNone/>
              <a:defRPr sz="1200"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6425518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 mit 2-spaltigem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8000"/>
          </a:xfrm>
        </p:spPr>
        <p:txBody>
          <a:bodyPr anchor="b" anchorCtr="0"/>
          <a:lstStyle>
            <a:lvl1pPr algn="l">
              <a:defRPr lang="de-DE" dirty="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88688" y="1223962"/>
            <a:ext cx="1871900" cy="1512888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448272" y="1223962"/>
            <a:ext cx="6481416" cy="3312000"/>
          </a:xfrm>
        </p:spPr>
        <p:txBody>
          <a:bodyPr numCol="2" spcCol="21600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3"/>
          </p:nvPr>
        </p:nvSpPr>
        <p:spPr>
          <a:xfrm>
            <a:off x="287338" y="3024188"/>
            <a:ext cx="1873250" cy="1512887"/>
          </a:xfrm>
          <a:pattFill prst="ltUpDiag">
            <a:fgClr>
              <a:schemeClr val="accent1"/>
            </a:fgClr>
            <a:bgClr>
              <a:schemeClr val="bg1"/>
            </a:bgClr>
          </a:pattFill>
        </p:spPr>
        <p:txBody>
          <a:bodyPr lIns="144000" tIns="144000"/>
          <a:lstStyle>
            <a:lvl1pPr marL="0" indent="0">
              <a:buNone/>
              <a:defRPr sz="1400"/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6344212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661183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0819644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-1" y="936626"/>
            <a:ext cx="9217025" cy="4248150"/>
          </a:xfrm>
          <a:noFill/>
        </p:spPr>
        <p:txBody>
          <a:bodyPr lIns="1296000" tIns="720000" rIns="1440000"/>
          <a:lstStyle>
            <a:lvl1pPr marL="0" indent="0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3409950" algn="l"/>
              </a:tabLst>
              <a:defRPr sz="2800" baseline="0"/>
            </a:lvl1pPr>
          </a:lstStyle>
          <a:p>
            <a:pPr lvl="0"/>
            <a:r>
              <a:rPr lang="de-DE" dirty="0" smtClean="0"/>
              <a:t>Durch Klicken individuelle Dankesformel hinzufügen</a:t>
            </a:r>
          </a:p>
        </p:txBody>
      </p:sp>
      <p:sp>
        <p:nvSpPr>
          <p:cNvPr id="9" name="Textplatzhalter 8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296144" y="3313113"/>
            <a:ext cx="4176712" cy="1223962"/>
          </a:xfrm>
        </p:spPr>
        <p:txBody>
          <a:bodyPr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 smtClean="0"/>
              <a:t>Durch Klicken Autor/Adresse/Kontaktdaten hinzufügen</a:t>
            </a:r>
          </a:p>
        </p:txBody>
      </p:sp>
      <p:grpSp>
        <p:nvGrpSpPr>
          <p:cNvPr id="31" name="Gruppieren 30"/>
          <p:cNvGrpSpPr>
            <a:grpSpLocks noChangeAspect="1"/>
          </p:cNvGrpSpPr>
          <p:nvPr userDrawn="1"/>
        </p:nvGrpSpPr>
        <p:grpSpPr>
          <a:xfrm>
            <a:off x="288033" y="288203"/>
            <a:ext cx="1686518" cy="648000"/>
            <a:chOff x="7081838" y="144463"/>
            <a:chExt cx="1871662" cy="719137"/>
          </a:xfrm>
        </p:grpSpPr>
        <p:sp>
          <p:nvSpPr>
            <p:cNvPr id="52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3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4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5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6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7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8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59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0" name="Freeform 12"/>
            <p:cNvSpPr>
              <a:spLocks/>
            </p:cNvSpPr>
            <p:nvPr userDrawn="1"/>
          </p:nvSpPr>
          <p:spPr bwMode="auto">
            <a:xfrm>
              <a:off x="7081838" y="692150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1" name="Freeform 13"/>
            <p:cNvSpPr>
              <a:spLocks/>
            </p:cNvSpPr>
            <p:nvPr userDrawn="1"/>
          </p:nvSpPr>
          <p:spPr bwMode="auto">
            <a:xfrm>
              <a:off x="7207250" y="692150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2" name="Rectangle 14"/>
            <p:cNvSpPr>
              <a:spLocks noChangeArrowheads="1"/>
            </p:cNvSpPr>
            <p:nvPr userDrawn="1"/>
          </p:nvSpPr>
          <p:spPr bwMode="auto">
            <a:xfrm>
              <a:off x="7340600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3" name="Freeform 15"/>
            <p:cNvSpPr>
              <a:spLocks/>
            </p:cNvSpPr>
            <p:nvPr userDrawn="1"/>
          </p:nvSpPr>
          <p:spPr bwMode="auto">
            <a:xfrm>
              <a:off x="7378700" y="692150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4" name="Freeform 16"/>
            <p:cNvSpPr>
              <a:spLocks/>
            </p:cNvSpPr>
            <p:nvPr userDrawn="1"/>
          </p:nvSpPr>
          <p:spPr bwMode="auto">
            <a:xfrm>
              <a:off x="7505700" y="692150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5" name="Freeform 17"/>
            <p:cNvSpPr>
              <a:spLocks noEditPoints="1"/>
            </p:cNvSpPr>
            <p:nvPr userDrawn="1"/>
          </p:nvSpPr>
          <p:spPr bwMode="auto">
            <a:xfrm>
              <a:off x="7612063" y="690563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6" name="Freeform 18"/>
            <p:cNvSpPr>
              <a:spLocks/>
            </p:cNvSpPr>
            <p:nvPr userDrawn="1"/>
          </p:nvSpPr>
          <p:spPr bwMode="auto">
            <a:xfrm>
              <a:off x="7723188" y="688975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7" name="Rectangle 19"/>
            <p:cNvSpPr>
              <a:spLocks noChangeArrowheads="1"/>
            </p:cNvSpPr>
            <p:nvPr userDrawn="1"/>
          </p:nvSpPr>
          <p:spPr bwMode="auto">
            <a:xfrm>
              <a:off x="7834313" y="692150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8" name="Freeform 20"/>
            <p:cNvSpPr>
              <a:spLocks/>
            </p:cNvSpPr>
            <p:nvPr userDrawn="1"/>
          </p:nvSpPr>
          <p:spPr bwMode="auto">
            <a:xfrm>
              <a:off x="7872413" y="692150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9" name="Freeform 21"/>
            <p:cNvSpPr>
              <a:spLocks noEditPoints="1"/>
            </p:cNvSpPr>
            <p:nvPr userDrawn="1"/>
          </p:nvSpPr>
          <p:spPr bwMode="auto">
            <a:xfrm>
              <a:off x="7969250" y="657225"/>
              <a:ext cx="114300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0" name="Freeform 22"/>
            <p:cNvSpPr>
              <a:spLocks/>
            </p:cNvSpPr>
            <p:nvPr userDrawn="1"/>
          </p:nvSpPr>
          <p:spPr bwMode="auto">
            <a:xfrm>
              <a:off x="8078788" y="692150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71" name="Freeform 7"/>
          <p:cNvSpPr>
            <a:spLocks noChangeAspect="1"/>
          </p:cNvSpPr>
          <p:nvPr userDrawn="1"/>
        </p:nvSpPr>
        <p:spPr bwMode="auto">
          <a:xfrm>
            <a:off x="1296143" y="0"/>
            <a:ext cx="7920881" cy="5184000"/>
          </a:xfrm>
          <a:custGeom>
            <a:avLst/>
            <a:gdLst>
              <a:gd name="T0" fmla="*/ 2000 w 2000"/>
              <a:gd name="T1" fmla="*/ 0 h 1349"/>
              <a:gd name="T2" fmla="*/ 1361 w 2000"/>
              <a:gd name="T3" fmla="*/ 0 h 1349"/>
              <a:gd name="T4" fmla="*/ 992 w 2000"/>
              <a:gd name="T5" fmla="*/ 627 h 1349"/>
              <a:gd name="T6" fmla="*/ 0 w 2000"/>
              <a:gd name="T7" fmla="*/ 1193 h 1349"/>
              <a:gd name="T8" fmla="*/ 0 w 2000"/>
              <a:gd name="T9" fmla="*/ 1349 h 1349"/>
              <a:gd name="T10" fmla="*/ 2000 w 2000"/>
              <a:gd name="T11" fmla="*/ 1349 h 1349"/>
              <a:gd name="T12" fmla="*/ 2000 w 2000"/>
              <a:gd name="T13" fmla="*/ 0 h 1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00" h="1349">
                <a:moveTo>
                  <a:pt x="2000" y="0"/>
                </a:moveTo>
                <a:lnTo>
                  <a:pt x="1361" y="0"/>
                </a:lnTo>
                <a:cubicBezTo>
                  <a:pt x="1285" y="208"/>
                  <a:pt x="1168" y="419"/>
                  <a:pt x="992" y="627"/>
                </a:cubicBezTo>
                <a:cubicBezTo>
                  <a:pt x="644" y="1036"/>
                  <a:pt x="259" y="1159"/>
                  <a:pt x="0" y="1193"/>
                </a:cubicBezTo>
                <a:lnTo>
                  <a:pt x="0" y="1349"/>
                </a:lnTo>
                <a:lnTo>
                  <a:pt x="2000" y="1349"/>
                </a:lnTo>
                <a:lnTo>
                  <a:pt x="2000" y="0"/>
                </a:lnTo>
                <a:close/>
              </a:path>
            </a:pathLst>
          </a:custGeom>
          <a:solidFill>
            <a:srgbClr val="7A786C">
              <a:alpha val="1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Datumsplatzhalter 4" hidden="1"/>
          <p:cNvSpPr>
            <a:spLocks noGrp="1"/>
          </p:cNvSpPr>
          <p:nvPr>
            <p:ph type="dt" sz="half" idx="15"/>
          </p:nvPr>
        </p:nvSpPr>
        <p:spPr>
          <a:xfrm>
            <a:off x="288032" y="5256683"/>
            <a:ext cx="864000" cy="288000"/>
          </a:xfrm>
        </p:spPr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 hidden="1"/>
          <p:cNvSpPr>
            <a:spLocks noGrp="1"/>
          </p:cNvSpPr>
          <p:nvPr>
            <p:ph type="ftr" sz="quarter" idx="16"/>
          </p:nvPr>
        </p:nvSpPr>
        <p:spPr>
          <a:xfrm>
            <a:off x="2088232" y="5256715"/>
            <a:ext cx="5040000" cy="288000"/>
          </a:xfrm>
        </p:spPr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 dirty="0"/>
          </a:p>
        </p:txBody>
      </p:sp>
      <p:sp>
        <p:nvSpPr>
          <p:cNvPr id="8" name="Foliennummernplatzhalter 7" hidden="1"/>
          <p:cNvSpPr>
            <a:spLocks noGrp="1"/>
          </p:cNvSpPr>
          <p:nvPr>
            <p:ph type="sldNum" sz="quarter" idx="17"/>
          </p:nvPr>
        </p:nvSpPr>
        <p:spPr>
          <a:xfrm>
            <a:off x="8352992" y="5256683"/>
            <a:ext cx="576000" cy="288000"/>
          </a:xfrm>
        </p:spPr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6273392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0993425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768752" y="1223963"/>
            <a:ext cx="2160936" cy="3313112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87339" y="1223963"/>
            <a:ext cx="6192000" cy="3312000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023351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88992" y="1224603"/>
            <a:ext cx="8640000" cy="3312000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99837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1296864" y="1584307"/>
            <a:ext cx="6480000" cy="360000"/>
          </a:xfrm>
        </p:spPr>
        <p:txBody>
          <a:bodyPr wrap="none" bIns="0" anchor="b" anchorCtr="0"/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None/>
              <a:defRPr sz="2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2" name="Titel 1"/>
          <p:cNvSpPr>
            <a:spLocks noGrp="1"/>
          </p:cNvSpPr>
          <p:nvPr userDrawn="1">
            <p:ph type="title"/>
          </p:nvPr>
        </p:nvSpPr>
        <p:spPr>
          <a:xfrm>
            <a:off x="1296864" y="1944507"/>
            <a:ext cx="6480000" cy="1728000"/>
          </a:xfrm>
        </p:spPr>
        <p:txBody>
          <a:bodyPr anchor="t"/>
          <a:lstStyle>
            <a:lvl1pPr algn="l">
              <a:lnSpc>
                <a:spcPts val="4400"/>
              </a:lnSpc>
              <a:defRPr sz="4000" b="0" cap="all">
                <a:solidFill>
                  <a:schemeClr val="accent2"/>
                </a:solidFill>
                <a:latin typeface="Exo 2 Semi Bold" pitchFamily="50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Datumsplatzhalter 6" hidden="1"/>
          <p:cNvSpPr>
            <a:spLocks noGrp="1"/>
          </p:cNvSpPr>
          <p:nvPr>
            <p:ph type="dt" sz="half" idx="10"/>
          </p:nvPr>
        </p:nvSpPr>
        <p:spPr>
          <a:xfrm>
            <a:off x="288032" y="5256683"/>
            <a:ext cx="864000" cy="288000"/>
          </a:xfrm>
        </p:spPr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8" name="Fußzeilenplatzhalter 7" hidden="1"/>
          <p:cNvSpPr>
            <a:spLocks noGrp="1"/>
          </p:cNvSpPr>
          <p:nvPr>
            <p:ph type="ftr" sz="quarter" idx="11"/>
          </p:nvPr>
        </p:nvSpPr>
        <p:spPr>
          <a:xfrm>
            <a:off x="2088232" y="5256715"/>
            <a:ext cx="5040000" cy="288000"/>
          </a:xfrm>
        </p:spPr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 dirty="0"/>
          </a:p>
        </p:txBody>
      </p:sp>
      <p:sp>
        <p:nvSpPr>
          <p:cNvPr id="9" name="Foliennummernplatzhalter 8" hidden="1"/>
          <p:cNvSpPr>
            <a:spLocks noGrp="1"/>
          </p:cNvSpPr>
          <p:nvPr>
            <p:ph type="sldNum" sz="quarter" idx="12"/>
          </p:nvPr>
        </p:nvSpPr>
        <p:spPr>
          <a:xfrm>
            <a:off x="8352992" y="5256683"/>
            <a:ext cx="576000" cy="288000"/>
          </a:xfrm>
        </p:spPr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  <p:grpSp>
        <p:nvGrpSpPr>
          <p:cNvPr id="10" name="Gruppieren 9"/>
          <p:cNvGrpSpPr>
            <a:grpSpLocks noChangeAspect="1"/>
          </p:cNvGrpSpPr>
          <p:nvPr userDrawn="1"/>
        </p:nvGrpSpPr>
        <p:grpSpPr>
          <a:xfrm>
            <a:off x="288034" y="288203"/>
            <a:ext cx="1686520" cy="648000"/>
            <a:chOff x="7081838" y="144463"/>
            <a:chExt cx="1871662" cy="719137"/>
          </a:xfrm>
        </p:grpSpPr>
        <p:sp>
          <p:nvSpPr>
            <p:cNvPr id="1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2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6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7081838" y="695058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7207250" y="695058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1" name="Rectangle 14"/>
            <p:cNvSpPr>
              <a:spLocks noChangeArrowheads="1"/>
            </p:cNvSpPr>
            <p:nvPr userDrawn="1"/>
          </p:nvSpPr>
          <p:spPr bwMode="auto">
            <a:xfrm>
              <a:off x="7340600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7378701" y="695058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7505700" y="695058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4" name="Freeform 17"/>
            <p:cNvSpPr>
              <a:spLocks noEditPoints="1"/>
            </p:cNvSpPr>
            <p:nvPr userDrawn="1"/>
          </p:nvSpPr>
          <p:spPr bwMode="auto">
            <a:xfrm>
              <a:off x="7612063" y="693471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723188" y="691883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" name="Rectangle 19"/>
            <p:cNvSpPr>
              <a:spLocks noChangeArrowheads="1"/>
            </p:cNvSpPr>
            <p:nvPr userDrawn="1"/>
          </p:nvSpPr>
          <p:spPr bwMode="auto">
            <a:xfrm>
              <a:off x="7834312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Freeform 20"/>
            <p:cNvSpPr>
              <a:spLocks/>
            </p:cNvSpPr>
            <p:nvPr userDrawn="1"/>
          </p:nvSpPr>
          <p:spPr bwMode="auto">
            <a:xfrm>
              <a:off x="7872413" y="695058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21"/>
            <p:cNvSpPr>
              <a:spLocks noEditPoints="1"/>
            </p:cNvSpPr>
            <p:nvPr userDrawn="1"/>
          </p:nvSpPr>
          <p:spPr bwMode="auto">
            <a:xfrm>
              <a:off x="7969250" y="660133"/>
              <a:ext cx="114299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22"/>
            <p:cNvSpPr>
              <a:spLocks/>
            </p:cNvSpPr>
            <p:nvPr userDrawn="1"/>
          </p:nvSpPr>
          <p:spPr bwMode="auto">
            <a:xfrm>
              <a:off x="8078788" y="695058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xmlns="" val="72891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88496" y="1223491"/>
            <a:ext cx="4176000" cy="3313112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52528" y="1224603"/>
            <a:ext cx="4176000" cy="3312000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982538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88496" y="1224283"/>
            <a:ext cx="4176000" cy="432000"/>
          </a:xfrm>
        </p:spPr>
        <p:txBody>
          <a:bodyPr wrap="none" anchor="ctr" anchorCtr="0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87784" y="1799827"/>
            <a:ext cx="4176712" cy="2736776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752279" y="1224283"/>
            <a:ext cx="4176713" cy="432000"/>
          </a:xfrm>
        </p:spPr>
        <p:txBody>
          <a:bodyPr wrap="none" anchor="ctr" anchorCtr="0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52992" y="1800603"/>
            <a:ext cx="4176000" cy="2736000"/>
          </a:xfrm>
        </p:spPr>
        <p:txBody>
          <a:bodyPr/>
          <a:lstStyle>
            <a:lvl1pPr>
              <a:defRPr sz="18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601448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88032" y="1223491"/>
            <a:ext cx="1872000" cy="331311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buFont typeface="Arial" panose="020B0604020202020204" pitchFamily="34" charset="0"/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2448272" y="1223491"/>
            <a:ext cx="6480720" cy="33131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26563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el und Text über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88032" y="1224235"/>
            <a:ext cx="8640000" cy="864368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288992" y="2376075"/>
            <a:ext cx="8640000" cy="2160528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116059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el und Inhalt üb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288032" y="1224235"/>
            <a:ext cx="8640000" cy="2160000"/>
          </a:xfrm>
        </p:spPr>
        <p:txBody>
          <a:bodyPr/>
          <a:lstStyle>
            <a:lvl1pPr marL="0" indent="0">
              <a:buNone/>
              <a:defRPr sz="1400"/>
            </a:lvl1pPr>
            <a:lvl2pPr marL="216000" indent="0"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88032" y="3672603"/>
            <a:ext cx="8640000" cy="86400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buNone/>
              <a:defRPr sz="1400"/>
            </a:lvl2pPr>
            <a:lvl3pPr marL="432000" indent="0">
              <a:buNone/>
              <a:defRPr sz="1400"/>
            </a:lvl3pPr>
            <a:lvl4pPr marL="648000" indent="0">
              <a:buNone/>
              <a:defRPr sz="1400"/>
            </a:lvl4pPr>
            <a:lvl5pPr marL="864000" indent="0"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259859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el, zwei Inhalte üb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quarter" idx="1" hasCustomPrompt="1"/>
          </p:nvPr>
        </p:nvSpPr>
        <p:spPr>
          <a:xfrm>
            <a:off x="288032" y="1224475"/>
            <a:ext cx="4176000" cy="2160000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2" hasCustomPrompt="1"/>
          </p:nvPr>
        </p:nvSpPr>
        <p:spPr>
          <a:xfrm>
            <a:off x="4752992" y="1224475"/>
            <a:ext cx="4176000" cy="2160000"/>
          </a:xfrm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648000" indent="0">
              <a:buNone/>
              <a:defRPr/>
            </a:lvl4pPr>
            <a:lvl5pPr marL="864000" indent="0">
              <a:buNone/>
              <a:defRPr/>
            </a:lvl5pPr>
          </a:lstStyle>
          <a:p>
            <a:pPr lvl="0"/>
            <a:r>
              <a:rPr lang="de-DE" dirty="0" smtClean="0"/>
              <a:t> 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half" idx="3"/>
          </p:nvPr>
        </p:nvSpPr>
        <p:spPr>
          <a:xfrm>
            <a:off x="288032" y="3672603"/>
            <a:ext cx="8642350" cy="864000"/>
          </a:xfrm>
        </p:spPr>
        <p:txBody>
          <a:bodyPr/>
          <a:lstStyle>
            <a:lvl1pPr marL="0" indent="0">
              <a:spcAft>
                <a:spcPts val="420"/>
              </a:spcAft>
              <a:buNone/>
              <a:defRPr sz="1200">
                <a:latin typeface="+mj-lt"/>
              </a:defRPr>
            </a:lvl1pPr>
            <a:lvl2pPr marL="216000" indent="0">
              <a:spcAft>
                <a:spcPts val="420"/>
              </a:spcAft>
              <a:buNone/>
              <a:defRPr sz="1400"/>
            </a:lvl2pPr>
            <a:lvl3pPr marL="432000" indent="0">
              <a:spcAft>
                <a:spcPts val="420"/>
              </a:spcAft>
              <a:buNone/>
              <a:defRPr sz="1400"/>
            </a:lvl3pPr>
            <a:lvl4pPr marL="648000" indent="0">
              <a:spcAft>
                <a:spcPts val="420"/>
              </a:spcAft>
              <a:buNone/>
              <a:defRPr sz="1400"/>
            </a:lvl4pPr>
            <a:lvl5pPr marL="864000" indent="0">
              <a:spcAft>
                <a:spcPts val="420"/>
              </a:spcAft>
              <a:buNone/>
              <a:defRPr sz="1400"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74468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448992" y="288925"/>
            <a:ext cx="6480000" cy="64727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88032" y="1224235"/>
            <a:ext cx="8640000" cy="331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288032" y="4824635"/>
            <a:ext cx="864000" cy="2880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3. April 2023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088232" y="4824667"/>
            <a:ext cx="5040000" cy="2880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Matthias Wübbeling - Vorlesung Netzwerksicherheit - SoSe 2023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52992" y="4824635"/>
            <a:ext cx="576000" cy="2880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527F1E04-A1A3-475C-A843-CFD0985386EF}" type="slidenum">
              <a:rPr lang="de-DE" smtClean="0"/>
              <a:pPr/>
              <a:t>‹Nr.›</a:t>
            </a:fld>
            <a:endParaRPr lang="de-DE"/>
          </a:p>
        </p:txBody>
      </p:sp>
      <p:grpSp>
        <p:nvGrpSpPr>
          <p:cNvPr id="30" name="Gruppieren 29"/>
          <p:cNvGrpSpPr>
            <a:grpSpLocks noChangeAspect="1"/>
          </p:cNvGrpSpPr>
          <p:nvPr/>
        </p:nvGrpSpPr>
        <p:grpSpPr>
          <a:xfrm>
            <a:off x="288034" y="288203"/>
            <a:ext cx="1686520" cy="648000"/>
            <a:chOff x="7081838" y="144463"/>
            <a:chExt cx="1871662" cy="719137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081838" y="144463"/>
              <a:ext cx="1871662" cy="719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8216900" y="144463"/>
              <a:ext cx="455612" cy="392112"/>
            </a:xfrm>
            <a:custGeom>
              <a:avLst/>
              <a:gdLst>
                <a:gd name="T0" fmla="*/ 944 w 1277"/>
                <a:gd name="T1" fmla="*/ 552 h 1104"/>
                <a:gd name="T2" fmla="*/ 1277 w 1277"/>
                <a:gd name="T3" fmla="*/ 0 h 1104"/>
                <a:gd name="T4" fmla="*/ 0 w 1277"/>
                <a:gd name="T5" fmla="*/ 0 h 1104"/>
                <a:gd name="T6" fmla="*/ 0 w 1277"/>
                <a:gd name="T7" fmla="*/ 1104 h 1104"/>
                <a:gd name="T8" fmla="*/ 944 w 1277"/>
                <a:gd name="T9" fmla="*/ 552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7" h="1104">
                  <a:moveTo>
                    <a:pt x="944" y="552"/>
                  </a:moveTo>
                  <a:cubicBezTo>
                    <a:pt x="1110" y="357"/>
                    <a:pt x="1203" y="197"/>
                    <a:pt x="1277" y="0"/>
                  </a:cubicBezTo>
                  <a:lnTo>
                    <a:pt x="0" y="0"/>
                  </a:lnTo>
                  <a:lnTo>
                    <a:pt x="0" y="1104"/>
                  </a:lnTo>
                  <a:cubicBezTo>
                    <a:pt x="253" y="1070"/>
                    <a:pt x="607" y="949"/>
                    <a:pt x="944" y="552"/>
                  </a:cubicBezTo>
                  <a:close/>
                </a:path>
              </a:pathLst>
            </a:custGeom>
            <a:solidFill>
              <a:srgbClr val="07529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3" name="Rectangle 6"/>
            <p:cNvSpPr>
              <a:spLocks noChangeArrowheads="1"/>
            </p:cNvSpPr>
            <p:nvPr userDrawn="1"/>
          </p:nvSpPr>
          <p:spPr bwMode="auto">
            <a:xfrm>
              <a:off x="8216900" y="654050"/>
              <a:ext cx="714375" cy="200025"/>
            </a:xfrm>
            <a:prstGeom prst="rect">
              <a:avLst/>
            </a:prstGeom>
            <a:solidFill>
              <a:srgbClr val="EAB90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8216900" y="144463"/>
              <a:ext cx="714375" cy="477837"/>
            </a:xfrm>
            <a:custGeom>
              <a:avLst/>
              <a:gdLst>
                <a:gd name="T0" fmla="*/ 2000 w 2000"/>
                <a:gd name="T1" fmla="*/ 0 h 1349"/>
                <a:gd name="T2" fmla="*/ 1361 w 2000"/>
                <a:gd name="T3" fmla="*/ 0 h 1349"/>
                <a:gd name="T4" fmla="*/ 992 w 2000"/>
                <a:gd name="T5" fmla="*/ 627 h 1349"/>
                <a:gd name="T6" fmla="*/ 0 w 2000"/>
                <a:gd name="T7" fmla="*/ 1193 h 1349"/>
                <a:gd name="T8" fmla="*/ 0 w 2000"/>
                <a:gd name="T9" fmla="*/ 1349 h 1349"/>
                <a:gd name="T10" fmla="*/ 2000 w 2000"/>
                <a:gd name="T11" fmla="*/ 1349 h 1349"/>
                <a:gd name="T12" fmla="*/ 2000 w 2000"/>
                <a:gd name="T13" fmla="*/ 0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0" h="1349">
                  <a:moveTo>
                    <a:pt x="2000" y="0"/>
                  </a:moveTo>
                  <a:lnTo>
                    <a:pt x="1361" y="0"/>
                  </a:lnTo>
                  <a:cubicBezTo>
                    <a:pt x="1285" y="208"/>
                    <a:pt x="1168" y="419"/>
                    <a:pt x="992" y="627"/>
                  </a:cubicBezTo>
                  <a:cubicBezTo>
                    <a:pt x="644" y="1036"/>
                    <a:pt x="259" y="1159"/>
                    <a:pt x="0" y="1193"/>
                  </a:cubicBezTo>
                  <a:lnTo>
                    <a:pt x="0" y="1349"/>
                  </a:lnTo>
                  <a:lnTo>
                    <a:pt x="2000" y="1349"/>
                  </a:lnTo>
                  <a:lnTo>
                    <a:pt x="2000" y="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8250238" y="690563"/>
              <a:ext cx="95250" cy="131762"/>
            </a:xfrm>
            <a:custGeom>
              <a:avLst/>
              <a:gdLst>
                <a:gd name="T0" fmla="*/ 134 w 264"/>
                <a:gd name="T1" fmla="*/ 318 h 371"/>
                <a:gd name="T2" fmla="*/ 198 w 264"/>
                <a:gd name="T3" fmla="*/ 265 h 371"/>
                <a:gd name="T4" fmla="*/ 132 w 264"/>
                <a:gd name="T5" fmla="*/ 203 h 371"/>
                <a:gd name="T6" fmla="*/ 65 w 264"/>
                <a:gd name="T7" fmla="*/ 203 h 371"/>
                <a:gd name="T8" fmla="*/ 65 w 264"/>
                <a:gd name="T9" fmla="*/ 318 h 371"/>
                <a:gd name="T10" fmla="*/ 134 w 264"/>
                <a:gd name="T11" fmla="*/ 318 h 371"/>
                <a:gd name="T12" fmla="*/ 65 w 264"/>
                <a:gd name="T13" fmla="*/ 53 h 371"/>
                <a:gd name="T14" fmla="*/ 65 w 264"/>
                <a:gd name="T15" fmla="*/ 155 h 371"/>
                <a:gd name="T16" fmla="*/ 131 w 264"/>
                <a:gd name="T17" fmla="*/ 155 h 371"/>
                <a:gd name="T18" fmla="*/ 190 w 264"/>
                <a:gd name="T19" fmla="*/ 103 h 371"/>
                <a:gd name="T20" fmla="*/ 126 w 264"/>
                <a:gd name="T21" fmla="*/ 53 h 371"/>
                <a:gd name="T22" fmla="*/ 65 w 264"/>
                <a:gd name="T23" fmla="*/ 53 h 371"/>
                <a:gd name="T24" fmla="*/ 191 w 264"/>
                <a:gd name="T25" fmla="*/ 180 h 371"/>
                <a:gd name="T26" fmla="*/ 264 w 264"/>
                <a:gd name="T27" fmla="*/ 277 h 371"/>
                <a:gd name="T28" fmla="*/ 145 w 264"/>
                <a:gd name="T29" fmla="*/ 371 h 371"/>
                <a:gd name="T30" fmla="*/ 0 w 264"/>
                <a:gd name="T31" fmla="*/ 367 h 371"/>
                <a:gd name="T32" fmla="*/ 0 w 264"/>
                <a:gd name="T33" fmla="*/ 4 h 371"/>
                <a:gd name="T34" fmla="*/ 129 w 264"/>
                <a:gd name="T35" fmla="*/ 0 h 371"/>
                <a:gd name="T36" fmla="*/ 253 w 264"/>
                <a:gd name="T37" fmla="*/ 95 h 371"/>
                <a:gd name="T38" fmla="*/ 191 w 264"/>
                <a:gd name="T39" fmla="*/ 178 h 371"/>
                <a:gd name="T40" fmla="*/ 191 w 264"/>
                <a:gd name="T41" fmla="*/ 18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371">
                  <a:moveTo>
                    <a:pt x="134" y="318"/>
                  </a:moveTo>
                  <a:cubicBezTo>
                    <a:pt x="183" y="318"/>
                    <a:pt x="198" y="308"/>
                    <a:pt x="198" y="265"/>
                  </a:cubicBezTo>
                  <a:cubicBezTo>
                    <a:pt x="198" y="216"/>
                    <a:pt x="182" y="204"/>
                    <a:pt x="132" y="203"/>
                  </a:cubicBezTo>
                  <a:lnTo>
                    <a:pt x="65" y="203"/>
                  </a:lnTo>
                  <a:lnTo>
                    <a:pt x="65" y="318"/>
                  </a:lnTo>
                  <a:lnTo>
                    <a:pt x="134" y="318"/>
                  </a:lnTo>
                  <a:close/>
                  <a:moveTo>
                    <a:pt x="65" y="53"/>
                  </a:moveTo>
                  <a:lnTo>
                    <a:pt x="65" y="155"/>
                  </a:lnTo>
                  <a:lnTo>
                    <a:pt x="131" y="155"/>
                  </a:lnTo>
                  <a:cubicBezTo>
                    <a:pt x="175" y="155"/>
                    <a:pt x="190" y="145"/>
                    <a:pt x="190" y="103"/>
                  </a:cubicBezTo>
                  <a:cubicBezTo>
                    <a:pt x="190" y="63"/>
                    <a:pt x="174" y="53"/>
                    <a:pt x="126" y="53"/>
                  </a:cubicBezTo>
                  <a:lnTo>
                    <a:pt x="65" y="53"/>
                  </a:lnTo>
                  <a:close/>
                  <a:moveTo>
                    <a:pt x="191" y="180"/>
                  </a:moveTo>
                  <a:cubicBezTo>
                    <a:pt x="245" y="185"/>
                    <a:pt x="264" y="219"/>
                    <a:pt x="264" y="277"/>
                  </a:cubicBezTo>
                  <a:cubicBezTo>
                    <a:pt x="264" y="351"/>
                    <a:pt x="230" y="371"/>
                    <a:pt x="145" y="371"/>
                  </a:cubicBezTo>
                  <a:cubicBezTo>
                    <a:pt x="79" y="371"/>
                    <a:pt x="44" y="371"/>
                    <a:pt x="0" y="367"/>
                  </a:cubicBezTo>
                  <a:lnTo>
                    <a:pt x="0" y="4"/>
                  </a:lnTo>
                  <a:cubicBezTo>
                    <a:pt x="39" y="1"/>
                    <a:pt x="71" y="0"/>
                    <a:pt x="129" y="0"/>
                  </a:cubicBezTo>
                  <a:cubicBezTo>
                    <a:pt x="220" y="0"/>
                    <a:pt x="253" y="20"/>
                    <a:pt x="253" y="95"/>
                  </a:cubicBezTo>
                  <a:cubicBezTo>
                    <a:pt x="253" y="147"/>
                    <a:pt x="235" y="174"/>
                    <a:pt x="191" y="178"/>
                  </a:cubicBezTo>
                  <a:lnTo>
                    <a:pt x="191" y="1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6" name="Freeform 9"/>
            <p:cNvSpPr>
              <a:spLocks noEditPoints="1"/>
            </p:cNvSpPr>
            <p:nvPr userDrawn="1"/>
          </p:nvSpPr>
          <p:spPr bwMode="auto">
            <a:xfrm>
              <a:off x="8364538" y="688975"/>
              <a:ext cx="106362" cy="133350"/>
            </a:xfrm>
            <a:custGeom>
              <a:avLst/>
              <a:gdLst>
                <a:gd name="T0" fmla="*/ 69 w 299"/>
                <a:gd name="T1" fmla="*/ 188 h 376"/>
                <a:gd name="T2" fmla="*/ 149 w 299"/>
                <a:gd name="T3" fmla="*/ 320 h 376"/>
                <a:gd name="T4" fmla="*/ 230 w 299"/>
                <a:gd name="T5" fmla="*/ 188 h 376"/>
                <a:gd name="T6" fmla="*/ 149 w 299"/>
                <a:gd name="T7" fmla="*/ 56 h 376"/>
                <a:gd name="T8" fmla="*/ 69 w 299"/>
                <a:gd name="T9" fmla="*/ 188 h 376"/>
                <a:gd name="T10" fmla="*/ 299 w 299"/>
                <a:gd name="T11" fmla="*/ 188 h 376"/>
                <a:gd name="T12" fmla="*/ 149 w 299"/>
                <a:gd name="T13" fmla="*/ 376 h 376"/>
                <a:gd name="T14" fmla="*/ 0 w 299"/>
                <a:gd name="T15" fmla="*/ 188 h 376"/>
                <a:gd name="T16" fmla="*/ 149 w 299"/>
                <a:gd name="T17" fmla="*/ 0 h 376"/>
                <a:gd name="T18" fmla="*/ 299 w 299"/>
                <a:gd name="T19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9" h="376">
                  <a:moveTo>
                    <a:pt x="69" y="188"/>
                  </a:moveTo>
                  <a:cubicBezTo>
                    <a:pt x="69" y="289"/>
                    <a:pt x="88" y="320"/>
                    <a:pt x="149" y="320"/>
                  </a:cubicBezTo>
                  <a:cubicBezTo>
                    <a:pt x="211" y="320"/>
                    <a:pt x="230" y="289"/>
                    <a:pt x="230" y="188"/>
                  </a:cubicBezTo>
                  <a:cubicBezTo>
                    <a:pt x="230" y="87"/>
                    <a:pt x="211" y="56"/>
                    <a:pt x="149" y="56"/>
                  </a:cubicBezTo>
                  <a:cubicBezTo>
                    <a:pt x="88" y="56"/>
                    <a:pt x="69" y="87"/>
                    <a:pt x="69" y="188"/>
                  </a:cubicBezTo>
                  <a:close/>
                  <a:moveTo>
                    <a:pt x="299" y="188"/>
                  </a:moveTo>
                  <a:cubicBezTo>
                    <a:pt x="299" y="332"/>
                    <a:pt x="260" y="376"/>
                    <a:pt x="149" y="376"/>
                  </a:cubicBezTo>
                  <a:cubicBezTo>
                    <a:pt x="39" y="376"/>
                    <a:pt x="0" y="332"/>
                    <a:pt x="0" y="188"/>
                  </a:cubicBezTo>
                  <a:cubicBezTo>
                    <a:pt x="0" y="44"/>
                    <a:pt x="39" y="0"/>
                    <a:pt x="149" y="0"/>
                  </a:cubicBezTo>
                  <a:cubicBezTo>
                    <a:pt x="260" y="0"/>
                    <a:pt x="299" y="44"/>
                    <a:pt x="299" y="1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849630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2 w 295"/>
                <a:gd name="T7" fmla="*/ 343 h 363"/>
                <a:gd name="T8" fmla="*/ 90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4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7" y="363"/>
                    <a:pt x="271" y="363"/>
                  </a:cubicBezTo>
                  <a:lnTo>
                    <a:pt x="219" y="363"/>
                  </a:lnTo>
                  <a:cubicBezTo>
                    <a:pt x="205" y="363"/>
                    <a:pt x="197" y="357"/>
                    <a:pt x="192" y="343"/>
                  </a:cubicBezTo>
                  <a:lnTo>
                    <a:pt x="90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4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8629650" y="692150"/>
              <a:ext cx="104775" cy="128587"/>
            </a:xfrm>
            <a:custGeom>
              <a:avLst/>
              <a:gdLst>
                <a:gd name="T0" fmla="*/ 295 w 295"/>
                <a:gd name="T1" fmla="*/ 339 h 363"/>
                <a:gd name="T2" fmla="*/ 271 w 295"/>
                <a:gd name="T3" fmla="*/ 363 h 363"/>
                <a:gd name="T4" fmla="*/ 219 w 295"/>
                <a:gd name="T5" fmla="*/ 363 h 363"/>
                <a:gd name="T6" fmla="*/ 191 w 295"/>
                <a:gd name="T7" fmla="*/ 343 h 363"/>
                <a:gd name="T8" fmla="*/ 89 w 295"/>
                <a:gd name="T9" fmla="*/ 121 h 363"/>
                <a:gd name="T10" fmla="*/ 68 w 295"/>
                <a:gd name="T11" fmla="*/ 67 h 363"/>
                <a:gd name="T12" fmla="*/ 62 w 295"/>
                <a:gd name="T13" fmla="*/ 67 h 363"/>
                <a:gd name="T14" fmla="*/ 65 w 295"/>
                <a:gd name="T15" fmla="*/ 121 h 363"/>
                <a:gd name="T16" fmla="*/ 65 w 295"/>
                <a:gd name="T17" fmla="*/ 363 h 363"/>
                <a:gd name="T18" fmla="*/ 0 w 295"/>
                <a:gd name="T19" fmla="*/ 363 h 363"/>
                <a:gd name="T20" fmla="*/ 0 w 295"/>
                <a:gd name="T21" fmla="*/ 25 h 363"/>
                <a:gd name="T22" fmla="*/ 25 w 295"/>
                <a:gd name="T23" fmla="*/ 0 h 363"/>
                <a:gd name="T24" fmla="*/ 76 w 295"/>
                <a:gd name="T25" fmla="*/ 0 h 363"/>
                <a:gd name="T26" fmla="*/ 103 w 295"/>
                <a:gd name="T27" fmla="*/ 20 h 363"/>
                <a:gd name="T28" fmla="*/ 202 w 295"/>
                <a:gd name="T29" fmla="*/ 237 h 363"/>
                <a:gd name="T30" fmla="*/ 227 w 295"/>
                <a:gd name="T31" fmla="*/ 294 h 363"/>
                <a:gd name="T32" fmla="*/ 233 w 295"/>
                <a:gd name="T33" fmla="*/ 294 h 363"/>
                <a:gd name="T34" fmla="*/ 231 w 295"/>
                <a:gd name="T35" fmla="*/ 235 h 363"/>
                <a:gd name="T36" fmla="*/ 231 w 295"/>
                <a:gd name="T37" fmla="*/ 0 h 363"/>
                <a:gd name="T38" fmla="*/ 295 w 295"/>
                <a:gd name="T39" fmla="*/ 0 h 363"/>
                <a:gd name="T40" fmla="*/ 295 w 295"/>
                <a:gd name="T41" fmla="*/ 33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5" h="363">
                  <a:moveTo>
                    <a:pt x="295" y="339"/>
                  </a:moveTo>
                  <a:cubicBezTo>
                    <a:pt x="295" y="355"/>
                    <a:pt x="286" y="363"/>
                    <a:pt x="271" y="363"/>
                  </a:cubicBezTo>
                  <a:lnTo>
                    <a:pt x="219" y="363"/>
                  </a:lnTo>
                  <a:cubicBezTo>
                    <a:pt x="204" y="363"/>
                    <a:pt x="197" y="357"/>
                    <a:pt x="191" y="343"/>
                  </a:cubicBezTo>
                  <a:lnTo>
                    <a:pt x="89" y="121"/>
                  </a:lnTo>
                  <a:cubicBezTo>
                    <a:pt x="83" y="106"/>
                    <a:pt x="72" y="84"/>
                    <a:pt x="68" y="67"/>
                  </a:cubicBezTo>
                  <a:lnTo>
                    <a:pt x="62" y="67"/>
                  </a:lnTo>
                  <a:cubicBezTo>
                    <a:pt x="64" y="85"/>
                    <a:pt x="65" y="104"/>
                    <a:pt x="65" y="121"/>
                  </a:cubicBezTo>
                  <a:lnTo>
                    <a:pt x="65" y="363"/>
                  </a:lnTo>
                  <a:lnTo>
                    <a:pt x="0" y="363"/>
                  </a:lnTo>
                  <a:lnTo>
                    <a:pt x="0" y="25"/>
                  </a:lnTo>
                  <a:cubicBezTo>
                    <a:pt x="0" y="9"/>
                    <a:pt x="9" y="0"/>
                    <a:pt x="25" y="0"/>
                  </a:cubicBezTo>
                  <a:lnTo>
                    <a:pt x="76" y="0"/>
                  </a:lnTo>
                  <a:cubicBezTo>
                    <a:pt x="90" y="0"/>
                    <a:pt x="97" y="7"/>
                    <a:pt x="103" y="20"/>
                  </a:cubicBezTo>
                  <a:lnTo>
                    <a:pt x="202" y="237"/>
                  </a:lnTo>
                  <a:cubicBezTo>
                    <a:pt x="209" y="252"/>
                    <a:pt x="219" y="274"/>
                    <a:pt x="227" y="294"/>
                  </a:cubicBezTo>
                  <a:lnTo>
                    <a:pt x="233" y="294"/>
                  </a:lnTo>
                  <a:cubicBezTo>
                    <a:pt x="232" y="274"/>
                    <a:pt x="231" y="254"/>
                    <a:pt x="231" y="235"/>
                  </a:cubicBezTo>
                  <a:lnTo>
                    <a:pt x="231" y="0"/>
                  </a:lnTo>
                  <a:lnTo>
                    <a:pt x="295" y="0"/>
                  </a:lnTo>
                  <a:lnTo>
                    <a:pt x="295" y="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7081838" y="695058"/>
              <a:ext cx="95250" cy="130175"/>
            </a:xfrm>
            <a:custGeom>
              <a:avLst/>
              <a:gdLst>
                <a:gd name="T0" fmla="*/ 267 w 267"/>
                <a:gd name="T1" fmla="*/ 223 h 370"/>
                <a:gd name="T2" fmla="*/ 136 w 267"/>
                <a:gd name="T3" fmla="*/ 370 h 370"/>
                <a:gd name="T4" fmla="*/ 0 w 267"/>
                <a:gd name="T5" fmla="*/ 223 h 370"/>
                <a:gd name="T6" fmla="*/ 0 w 267"/>
                <a:gd name="T7" fmla="*/ 0 h 370"/>
                <a:gd name="T8" fmla="*/ 53 w 267"/>
                <a:gd name="T9" fmla="*/ 0 h 370"/>
                <a:gd name="T10" fmla="*/ 53 w 267"/>
                <a:gd name="T11" fmla="*/ 223 h 370"/>
                <a:gd name="T12" fmla="*/ 134 w 267"/>
                <a:gd name="T13" fmla="*/ 323 h 370"/>
                <a:gd name="T14" fmla="*/ 215 w 267"/>
                <a:gd name="T15" fmla="*/ 223 h 370"/>
                <a:gd name="T16" fmla="*/ 215 w 267"/>
                <a:gd name="T17" fmla="*/ 0 h 370"/>
                <a:gd name="T18" fmla="*/ 267 w 267"/>
                <a:gd name="T19" fmla="*/ 0 h 370"/>
                <a:gd name="T20" fmla="*/ 267 w 267"/>
                <a:gd name="T21" fmla="*/ 22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70">
                  <a:moveTo>
                    <a:pt x="267" y="223"/>
                  </a:moveTo>
                  <a:cubicBezTo>
                    <a:pt x="267" y="330"/>
                    <a:pt x="232" y="370"/>
                    <a:pt x="136" y="370"/>
                  </a:cubicBezTo>
                  <a:cubicBezTo>
                    <a:pt x="36" y="370"/>
                    <a:pt x="0" y="330"/>
                    <a:pt x="0" y="223"/>
                  </a:cubicBezTo>
                  <a:lnTo>
                    <a:pt x="0" y="0"/>
                  </a:lnTo>
                  <a:lnTo>
                    <a:pt x="53" y="0"/>
                  </a:lnTo>
                  <a:lnTo>
                    <a:pt x="53" y="223"/>
                  </a:lnTo>
                  <a:cubicBezTo>
                    <a:pt x="53" y="298"/>
                    <a:pt x="73" y="323"/>
                    <a:pt x="134" y="323"/>
                  </a:cubicBezTo>
                  <a:cubicBezTo>
                    <a:pt x="193" y="323"/>
                    <a:pt x="215" y="298"/>
                    <a:pt x="215" y="223"/>
                  </a:cubicBezTo>
                  <a:lnTo>
                    <a:pt x="215" y="0"/>
                  </a:lnTo>
                  <a:lnTo>
                    <a:pt x="267" y="0"/>
                  </a:lnTo>
                  <a:lnTo>
                    <a:pt x="267" y="22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7207250" y="695058"/>
              <a:ext cx="101600" cy="128587"/>
            </a:xfrm>
            <a:custGeom>
              <a:avLst/>
              <a:gdLst>
                <a:gd name="T0" fmla="*/ 284 w 284"/>
                <a:gd name="T1" fmla="*/ 343 h 363"/>
                <a:gd name="T2" fmla="*/ 265 w 284"/>
                <a:gd name="T3" fmla="*/ 363 h 363"/>
                <a:gd name="T4" fmla="*/ 215 w 284"/>
                <a:gd name="T5" fmla="*/ 363 h 363"/>
                <a:gd name="T6" fmla="*/ 192 w 284"/>
                <a:gd name="T7" fmla="*/ 347 h 363"/>
                <a:gd name="T8" fmla="*/ 79 w 284"/>
                <a:gd name="T9" fmla="*/ 100 h 363"/>
                <a:gd name="T10" fmla="*/ 57 w 284"/>
                <a:gd name="T11" fmla="*/ 49 h 363"/>
                <a:gd name="T12" fmla="*/ 50 w 284"/>
                <a:gd name="T13" fmla="*/ 49 h 363"/>
                <a:gd name="T14" fmla="*/ 53 w 284"/>
                <a:gd name="T15" fmla="*/ 100 h 363"/>
                <a:gd name="T16" fmla="*/ 53 w 284"/>
                <a:gd name="T17" fmla="*/ 363 h 363"/>
                <a:gd name="T18" fmla="*/ 0 w 284"/>
                <a:gd name="T19" fmla="*/ 363 h 363"/>
                <a:gd name="T20" fmla="*/ 0 w 284"/>
                <a:gd name="T21" fmla="*/ 21 h 363"/>
                <a:gd name="T22" fmla="*/ 20 w 284"/>
                <a:gd name="T23" fmla="*/ 0 h 363"/>
                <a:gd name="T24" fmla="*/ 68 w 284"/>
                <a:gd name="T25" fmla="*/ 0 h 363"/>
                <a:gd name="T26" fmla="*/ 92 w 284"/>
                <a:gd name="T27" fmla="*/ 17 h 363"/>
                <a:gd name="T28" fmla="*/ 202 w 284"/>
                <a:gd name="T29" fmla="*/ 257 h 363"/>
                <a:gd name="T30" fmla="*/ 227 w 284"/>
                <a:gd name="T31" fmla="*/ 312 h 363"/>
                <a:gd name="T32" fmla="*/ 235 w 284"/>
                <a:gd name="T33" fmla="*/ 312 h 363"/>
                <a:gd name="T34" fmla="*/ 232 w 284"/>
                <a:gd name="T35" fmla="*/ 255 h 363"/>
                <a:gd name="T36" fmla="*/ 232 w 284"/>
                <a:gd name="T37" fmla="*/ 0 h 363"/>
                <a:gd name="T38" fmla="*/ 284 w 284"/>
                <a:gd name="T39" fmla="*/ 0 h 363"/>
                <a:gd name="T40" fmla="*/ 284 w 284"/>
                <a:gd name="T41" fmla="*/ 34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" h="363">
                  <a:moveTo>
                    <a:pt x="284" y="343"/>
                  </a:moveTo>
                  <a:cubicBezTo>
                    <a:pt x="284" y="356"/>
                    <a:pt x="277" y="363"/>
                    <a:pt x="265" y="363"/>
                  </a:cubicBezTo>
                  <a:lnTo>
                    <a:pt x="215" y="363"/>
                  </a:lnTo>
                  <a:cubicBezTo>
                    <a:pt x="203" y="363"/>
                    <a:pt x="197" y="358"/>
                    <a:pt x="192" y="347"/>
                  </a:cubicBezTo>
                  <a:lnTo>
                    <a:pt x="79" y="100"/>
                  </a:lnTo>
                  <a:cubicBezTo>
                    <a:pt x="73" y="86"/>
                    <a:pt x="62" y="64"/>
                    <a:pt x="57" y="49"/>
                  </a:cubicBezTo>
                  <a:lnTo>
                    <a:pt x="50" y="49"/>
                  </a:lnTo>
                  <a:cubicBezTo>
                    <a:pt x="52" y="66"/>
                    <a:pt x="53" y="83"/>
                    <a:pt x="53" y="100"/>
                  </a:cubicBezTo>
                  <a:lnTo>
                    <a:pt x="53" y="363"/>
                  </a:lnTo>
                  <a:lnTo>
                    <a:pt x="0" y="363"/>
                  </a:lnTo>
                  <a:lnTo>
                    <a:pt x="0" y="21"/>
                  </a:lnTo>
                  <a:cubicBezTo>
                    <a:pt x="0" y="7"/>
                    <a:pt x="7" y="0"/>
                    <a:pt x="20" y="0"/>
                  </a:cubicBezTo>
                  <a:lnTo>
                    <a:pt x="68" y="0"/>
                  </a:lnTo>
                  <a:cubicBezTo>
                    <a:pt x="80" y="0"/>
                    <a:pt x="86" y="6"/>
                    <a:pt x="92" y="17"/>
                  </a:cubicBezTo>
                  <a:lnTo>
                    <a:pt x="202" y="257"/>
                  </a:lnTo>
                  <a:cubicBezTo>
                    <a:pt x="208" y="272"/>
                    <a:pt x="219" y="293"/>
                    <a:pt x="227" y="312"/>
                  </a:cubicBezTo>
                  <a:lnTo>
                    <a:pt x="235" y="312"/>
                  </a:lnTo>
                  <a:cubicBezTo>
                    <a:pt x="233" y="293"/>
                    <a:pt x="232" y="274"/>
                    <a:pt x="232" y="255"/>
                  </a:cubicBezTo>
                  <a:lnTo>
                    <a:pt x="232" y="0"/>
                  </a:lnTo>
                  <a:lnTo>
                    <a:pt x="284" y="0"/>
                  </a:lnTo>
                  <a:lnTo>
                    <a:pt x="284" y="343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1" name="Rectangle 14"/>
            <p:cNvSpPr>
              <a:spLocks noChangeArrowheads="1"/>
            </p:cNvSpPr>
            <p:nvPr userDrawn="1"/>
          </p:nvSpPr>
          <p:spPr bwMode="auto">
            <a:xfrm>
              <a:off x="7340600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7378701" y="695058"/>
              <a:ext cx="109537" cy="128587"/>
            </a:xfrm>
            <a:custGeom>
              <a:avLst/>
              <a:gdLst>
                <a:gd name="T0" fmla="*/ 199 w 306"/>
                <a:gd name="T1" fmla="*/ 348 h 363"/>
                <a:gd name="T2" fmla="*/ 179 w 306"/>
                <a:gd name="T3" fmla="*/ 363 h 363"/>
                <a:gd name="T4" fmla="*/ 128 w 306"/>
                <a:gd name="T5" fmla="*/ 363 h 363"/>
                <a:gd name="T6" fmla="*/ 108 w 306"/>
                <a:gd name="T7" fmla="*/ 348 h 363"/>
                <a:gd name="T8" fmla="*/ 0 w 306"/>
                <a:gd name="T9" fmla="*/ 0 h 363"/>
                <a:gd name="T10" fmla="*/ 55 w 306"/>
                <a:gd name="T11" fmla="*/ 0 h 363"/>
                <a:gd name="T12" fmla="*/ 137 w 306"/>
                <a:gd name="T13" fmla="*/ 283 h 363"/>
                <a:gd name="T14" fmla="*/ 147 w 306"/>
                <a:gd name="T15" fmla="*/ 323 h 363"/>
                <a:gd name="T16" fmla="*/ 161 w 306"/>
                <a:gd name="T17" fmla="*/ 323 h 363"/>
                <a:gd name="T18" fmla="*/ 171 w 306"/>
                <a:gd name="T19" fmla="*/ 283 h 363"/>
                <a:gd name="T20" fmla="*/ 252 w 306"/>
                <a:gd name="T21" fmla="*/ 0 h 363"/>
                <a:gd name="T22" fmla="*/ 306 w 306"/>
                <a:gd name="T23" fmla="*/ 0 h 363"/>
                <a:gd name="T24" fmla="*/ 199 w 306"/>
                <a:gd name="T25" fmla="*/ 348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363">
                  <a:moveTo>
                    <a:pt x="199" y="348"/>
                  </a:moveTo>
                  <a:cubicBezTo>
                    <a:pt x="197" y="357"/>
                    <a:pt x="189" y="363"/>
                    <a:pt x="179" y="363"/>
                  </a:cubicBezTo>
                  <a:lnTo>
                    <a:pt x="128" y="363"/>
                  </a:lnTo>
                  <a:cubicBezTo>
                    <a:pt x="118" y="363"/>
                    <a:pt x="110" y="357"/>
                    <a:pt x="108" y="348"/>
                  </a:cubicBezTo>
                  <a:lnTo>
                    <a:pt x="0" y="0"/>
                  </a:lnTo>
                  <a:lnTo>
                    <a:pt x="55" y="0"/>
                  </a:lnTo>
                  <a:lnTo>
                    <a:pt x="137" y="283"/>
                  </a:lnTo>
                  <a:cubicBezTo>
                    <a:pt x="140" y="296"/>
                    <a:pt x="143" y="310"/>
                    <a:pt x="147" y="323"/>
                  </a:cubicBezTo>
                  <a:lnTo>
                    <a:pt x="161" y="323"/>
                  </a:lnTo>
                  <a:cubicBezTo>
                    <a:pt x="163" y="310"/>
                    <a:pt x="167" y="296"/>
                    <a:pt x="171" y="283"/>
                  </a:cubicBezTo>
                  <a:lnTo>
                    <a:pt x="252" y="0"/>
                  </a:lnTo>
                  <a:lnTo>
                    <a:pt x="306" y="0"/>
                  </a:lnTo>
                  <a:lnTo>
                    <a:pt x="199" y="348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7505700" y="695058"/>
              <a:ext cx="80962" cy="128587"/>
            </a:xfrm>
            <a:custGeom>
              <a:avLst/>
              <a:gdLst>
                <a:gd name="T0" fmla="*/ 228 w 228"/>
                <a:gd name="T1" fmla="*/ 361 h 365"/>
                <a:gd name="T2" fmla="*/ 73 w 228"/>
                <a:gd name="T3" fmla="*/ 365 h 365"/>
                <a:gd name="T4" fmla="*/ 0 w 228"/>
                <a:gd name="T5" fmla="*/ 300 h 365"/>
                <a:gd name="T6" fmla="*/ 0 w 228"/>
                <a:gd name="T7" fmla="*/ 65 h 365"/>
                <a:gd name="T8" fmla="*/ 73 w 228"/>
                <a:gd name="T9" fmla="*/ 0 h 365"/>
                <a:gd name="T10" fmla="*/ 228 w 228"/>
                <a:gd name="T11" fmla="*/ 4 h 365"/>
                <a:gd name="T12" fmla="*/ 226 w 228"/>
                <a:gd name="T13" fmla="*/ 45 h 365"/>
                <a:gd name="T14" fmla="*/ 82 w 228"/>
                <a:gd name="T15" fmla="*/ 45 h 365"/>
                <a:gd name="T16" fmla="*/ 53 w 228"/>
                <a:gd name="T17" fmla="*/ 79 h 365"/>
                <a:gd name="T18" fmla="*/ 53 w 228"/>
                <a:gd name="T19" fmla="*/ 152 h 365"/>
                <a:gd name="T20" fmla="*/ 206 w 228"/>
                <a:gd name="T21" fmla="*/ 152 h 365"/>
                <a:gd name="T22" fmla="*/ 206 w 228"/>
                <a:gd name="T23" fmla="*/ 194 h 365"/>
                <a:gd name="T24" fmla="*/ 53 w 228"/>
                <a:gd name="T25" fmla="*/ 194 h 365"/>
                <a:gd name="T26" fmla="*/ 53 w 228"/>
                <a:gd name="T27" fmla="*/ 287 h 365"/>
                <a:gd name="T28" fmla="*/ 82 w 228"/>
                <a:gd name="T29" fmla="*/ 321 h 365"/>
                <a:gd name="T30" fmla="*/ 226 w 228"/>
                <a:gd name="T31" fmla="*/ 321 h 365"/>
                <a:gd name="T32" fmla="*/ 228 w 228"/>
                <a:gd name="T33" fmla="*/ 36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8" h="365">
                  <a:moveTo>
                    <a:pt x="228" y="361"/>
                  </a:moveTo>
                  <a:cubicBezTo>
                    <a:pt x="180" y="365"/>
                    <a:pt x="125" y="365"/>
                    <a:pt x="73" y="365"/>
                  </a:cubicBezTo>
                  <a:cubicBezTo>
                    <a:pt x="27" y="365"/>
                    <a:pt x="0" y="340"/>
                    <a:pt x="0" y="300"/>
                  </a:cubicBezTo>
                  <a:lnTo>
                    <a:pt x="0" y="65"/>
                  </a:lnTo>
                  <a:cubicBezTo>
                    <a:pt x="0" y="25"/>
                    <a:pt x="28" y="0"/>
                    <a:pt x="73" y="0"/>
                  </a:cubicBezTo>
                  <a:cubicBezTo>
                    <a:pt x="125" y="0"/>
                    <a:pt x="180" y="0"/>
                    <a:pt x="228" y="4"/>
                  </a:cubicBezTo>
                  <a:lnTo>
                    <a:pt x="226" y="45"/>
                  </a:lnTo>
                  <a:lnTo>
                    <a:pt x="82" y="45"/>
                  </a:lnTo>
                  <a:cubicBezTo>
                    <a:pt x="61" y="45"/>
                    <a:pt x="53" y="54"/>
                    <a:pt x="53" y="79"/>
                  </a:cubicBezTo>
                  <a:lnTo>
                    <a:pt x="53" y="152"/>
                  </a:lnTo>
                  <a:lnTo>
                    <a:pt x="206" y="152"/>
                  </a:lnTo>
                  <a:lnTo>
                    <a:pt x="206" y="194"/>
                  </a:lnTo>
                  <a:lnTo>
                    <a:pt x="53" y="194"/>
                  </a:lnTo>
                  <a:lnTo>
                    <a:pt x="53" y="287"/>
                  </a:lnTo>
                  <a:cubicBezTo>
                    <a:pt x="53" y="312"/>
                    <a:pt x="61" y="321"/>
                    <a:pt x="82" y="321"/>
                  </a:cubicBezTo>
                  <a:lnTo>
                    <a:pt x="226" y="321"/>
                  </a:lnTo>
                  <a:lnTo>
                    <a:pt x="228" y="361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4" name="Freeform 17"/>
            <p:cNvSpPr>
              <a:spLocks noEditPoints="1"/>
            </p:cNvSpPr>
            <p:nvPr userDrawn="1"/>
          </p:nvSpPr>
          <p:spPr bwMode="auto">
            <a:xfrm>
              <a:off x="7612063" y="693471"/>
              <a:ext cx="92075" cy="130175"/>
            </a:xfrm>
            <a:custGeom>
              <a:avLst/>
              <a:gdLst>
                <a:gd name="T0" fmla="*/ 126 w 260"/>
                <a:gd name="T1" fmla="*/ 173 h 367"/>
                <a:gd name="T2" fmla="*/ 194 w 260"/>
                <a:gd name="T3" fmla="*/ 108 h 367"/>
                <a:gd name="T4" fmla="*/ 126 w 260"/>
                <a:gd name="T5" fmla="*/ 45 h 367"/>
                <a:gd name="T6" fmla="*/ 52 w 260"/>
                <a:gd name="T7" fmla="*/ 45 h 367"/>
                <a:gd name="T8" fmla="*/ 52 w 260"/>
                <a:gd name="T9" fmla="*/ 173 h 367"/>
                <a:gd name="T10" fmla="*/ 126 w 260"/>
                <a:gd name="T11" fmla="*/ 173 h 367"/>
                <a:gd name="T12" fmla="*/ 204 w 260"/>
                <a:gd name="T13" fmla="*/ 367 h 367"/>
                <a:gd name="T14" fmla="*/ 173 w 260"/>
                <a:gd name="T15" fmla="*/ 254 h 367"/>
                <a:gd name="T16" fmla="*/ 127 w 260"/>
                <a:gd name="T17" fmla="*/ 218 h 367"/>
                <a:gd name="T18" fmla="*/ 52 w 260"/>
                <a:gd name="T19" fmla="*/ 217 h 367"/>
                <a:gd name="T20" fmla="*/ 52 w 260"/>
                <a:gd name="T21" fmla="*/ 367 h 367"/>
                <a:gd name="T22" fmla="*/ 0 w 260"/>
                <a:gd name="T23" fmla="*/ 367 h 367"/>
                <a:gd name="T24" fmla="*/ 0 w 260"/>
                <a:gd name="T25" fmla="*/ 4 h 367"/>
                <a:gd name="T26" fmla="*/ 127 w 260"/>
                <a:gd name="T27" fmla="*/ 0 h 367"/>
                <a:gd name="T28" fmla="*/ 247 w 260"/>
                <a:gd name="T29" fmla="*/ 105 h 367"/>
                <a:gd name="T30" fmla="*/ 180 w 260"/>
                <a:gd name="T31" fmla="*/ 197 h 367"/>
                <a:gd name="T32" fmla="*/ 180 w 260"/>
                <a:gd name="T33" fmla="*/ 200 h 367"/>
                <a:gd name="T34" fmla="*/ 226 w 260"/>
                <a:gd name="T35" fmla="*/ 252 h 367"/>
                <a:gd name="T36" fmla="*/ 260 w 260"/>
                <a:gd name="T37" fmla="*/ 367 h 367"/>
                <a:gd name="T38" fmla="*/ 204 w 260"/>
                <a:gd name="T3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0" h="367">
                  <a:moveTo>
                    <a:pt x="126" y="173"/>
                  </a:moveTo>
                  <a:cubicBezTo>
                    <a:pt x="177" y="172"/>
                    <a:pt x="194" y="158"/>
                    <a:pt x="194" y="108"/>
                  </a:cubicBezTo>
                  <a:cubicBezTo>
                    <a:pt x="194" y="58"/>
                    <a:pt x="177" y="45"/>
                    <a:pt x="126" y="45"/>
                  </a:cubicBezTo>
                  <a:cubicBezTo>
                    <a:pt x="98" y="45"/>
                    <a:pt x="72" y="45"/>
                    <a:pt x="52" y="45"/>
                  </a:cubicBezTo>
                  <a:lnTo>
                    <a:pt x="52" y="173"/>
                  </a:lnTo>
                  <a:lnTo>
                    <a:pt x="126" y="173"/>
                  </a:lnTo>
                  <a:close/>
                  <a:moveTo>
                    <a:pt x="204" y="367"/>
                  </a:moveTo>
                  <a:lnTo>
                    <a:pt x="173" y="254"/>
                  </a:lnTo>
                  <a:cubicBezTo>
                    <a:pt x="164" y="228"/>
                    <a:pt x="150" y="218"/>
                    <a:pt x="127" y="218"/>
                  </a:cubicBezTo>
                  <a:lnTo>
                    <a:pt x="52" y="217"/>
                  </a:lnTo>
                  <a:lnTo>
                    <a:pt x="52" y="367"/>
                  </a:lnTo>
                  <a:lnTo>
                    <a:pt x="0" y="367"/>
                  </a:lnTo>
                  <a:lnTo>
                    <a:pt x="0" y="4"/>
                  </a:lnTo>
                  <a:cubicBezTo>
                    <a:pt x="40" y="0"/>
                    <a:pt x="68" y="0"/>
                    <a:pt x="127" y="0"/>
                  </a:cubicBezTo>
                  <a:cubicBezTo>
                    <a:pt x="212" y="0"/>
                    <a:pt x="247" y="23"/>
                    <a:pt x="247" y="105"/>
                  </a:cubicBezTo>
                  <a:cubicBezTo>
                    <a:pt x="247" y="162"/>
                    <a:pt x="229" y="191"/>
                    <a:pt x="180" y="197"/>
                  </a:cubicBezTo>
                  <a:lnTo>
                    <a:pt x="180" y="200"/>
                  </a:lnTo>
                  <a:cubicBezTo>
                    <a:pt x="198" y="205"/>
                    <a:pt x="218" y="221"/>
                    <a:pt x="226" y="252"/>
                  </a:cubicBezTo>
                  <a:lnTo>
                    <a:pt x="260" y="367"/>
                  </a:lnTo>
                  <a:lnTo>
                    <a:pt x="204" y="36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723188" y="691883"/>
              <a:ext cx="85725" cy="133350"/>
            </a:xfrm>
            <a:custGeom>
              <a:avLst/>
              <a:gdLst>
                <a:gd name="T0" fmla="*/ 229 w 243"/>
                <a:gd name="T1" fmla="*/ 11 h 375"/>
                <a:gd name="T2" fmla="*/ 226 w 243"/>
                <a:gd name="T3" fmla="*/ 49 h 375"/>
                <a:gd name="T4" fmla="*/ 122 w 243"/>
                <a:gd name="T5" fmla="*/ 47 h 375"/>
                <a:gd name="T6" fmla="*/ 53 w 243"/>
                <a:gd name="T7" fmla="*/ 97 h 375"/>
                <a:gd name="T8" fmla="*/ 97 w 243"/>
                <a:gd name="T9" fmla="*/ 152 h 375"/>
                <a:gd name="T10" fmla="*/ 169 w 243"/>
                <a:gd name="T11" fmla="*/ 172 h 375"/>
                <a:gd name="T12" fmla="*/ 243 w 243"/>
                <a:gd name="T13" fmla="*/ 276 h 375"/>
                <a:gd name="T14" fmla="*/ 119 w 243"/>
                <a:gd name="T15" fmla="*/ 375 h 375"/>
                <a:gd name="T16" fmla="*/ 5 w 243"/>
                <a:gd name="T17" fmla="*/ 365 h 375"/>
                <a:gd name="T18" fmla="*/ 9 w 243"/>
                <a:gd name="T19" fmla="*/ 326 h 375"/>
                <a:gd name="T20" fmla="*/ 120 w 243"/>
                <a:gd name="T21" fmla="*/ 329 h 375"/>
                <a:gd name="T22" fmla="*/ 189 w 243"/>
                <a:gd name="T23" fmla="*/ 275 h 375"/>
                <a:gd name="T24" fmla="*/ 146 w 243"/>
                <a:gd name="T25" fmla="*/ 219 h 375"/>
                <a:gd name="T26" fmla="*/ 72 w 243"/>
                <a:gd name="T27" fmla="*/ 199 h 375"/>
                <a:gd name="T28" fmla="*/ 0 w 243"/>
                <a:gd name="T29" fmla="*/ 96 h 375"/>
                <a:gd name="T30" fmla="*/ 120 w 243"/>
                <a:gd name="T31" fmla="*/ 0 h 375"/>
                <a:gd name="T32" fmla="*/ 229 w 243"/>
                <a:gd name="T33" fmla="*/ 1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375">
                  <a:moveTo>
                    <a:pt x="229" y="11"/>
                  </a:moveTo>
                  <a:lnTo>
                    <a:pt x="226" y="49"/>
                  </a:lnTo>
                  <a:cubicBezTo>
                    <a:pt x="195" y="48"/>
                    <a:pt x="156" y="47"/>
                    <a:pt x="122" y="47"/>
                  </a:cubicBezTo>
                  <a:cubicBezTo>
                    <a:pt x="72" y="47"/>
                    <a:pt x="53" y="49"/>
                    <a:pt x="53" y="97"/>
                  </a:cubicBezTo>
                  <a:cubicBezTo>
                    <a:pt x="53" y="135"/>
                    <a:pt x="67" y="145"/>
                    <a:pt x="97" y="152"/>
                  </a:cubicBezTo>
                  <a:lnTo>
                    <a:pt x="169" y="172"/>
                  </a:lnTo>
                  <a:cubicBezTo>
                    <a:pt x="225" y="188"/>
                    <a:pt x="243" y="221"/>
                    <a:pt x="243" y="276"/>
                  </a:cubicBezTo>
                  <a:cubicBezTo>
                    <a:pt x="243" y="359"/>
                    <a:pt x="206" y="375"/>
                    <a:pt x="119" y="375"/>
                  </a:cubicBezTo>
                  <a:cubicBezTo>
                    <a:pt x="96" y="375"/>
                    <a:pt x="56" y="374"/>
                    <a:pt x="5" y="365"/>
                  </a:cubicBezTo>
                  <a:lnTo>
                    <a:pt x="9" y="326"/>
                  </a:lnTo>
                  <a:cubicBezTo>
                    <a:pt x="75" y="328"/>
                    <a:pt x="93" y="329"/>
                    <a:pt x="120" y="329"/>
                  </a:cubicBezTo>
                  <a:cubicBezTo>
                    <a:pt x="173" y="328"/>
                    <a:pt x="189" y="320"/>
                    <a:pt x="189" y="275"/>
                  </a:cubicBezTo>
                  <a:cubicBezTo>
                    <a:pt x="189" y="236"/>
                    <a:pt x="175" y="227"/>
                    <a:pt x="146" y="219"/>
                  </a:cubicBezTo>
                  <a:lnTo>
                    <a:pt x="72" y="199"/>
                  </a:lnTo>
                  <a:cubicBezTo>
                    <a:pt x="19" y="184"/>
                    <a:pt x="0" y="151"/>
                    <a:pt x="0" y="96"/>
                  </a:cubicBezTo>
                  <a:cubicBezTo>
                    <a:pt x="0" y="12"/>
                    <a:pt x="38" y="0"/>
                    <a:pt x="120" y="0"/>
                  </a:cubicBezTo>
                  <a:cubicBezTo>
                    <a:pt x="154" y="0"/>
                    <a:pt x="192" y="2"/>
                    <a:pt x="229" y="11"/>
                  </a:cubicBez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" name="Rectangle 19"/>
            <p:cNvSpPr>
              <a:spLocks noChangeArrowheads="1"/>
            </p:cNvSpPr>
            <p:nvPr userDrawn="1"/>
          </p:nvSpPr>
          <p:spPr bwMode="auto">
            <a:xfrm>
              <a:off x="7834312" y="695058"/>
              <a:ext cx="19050" cy="128587"/>
            </a:xfrm>
            <a:prstGeom prst="rect">
              <a:avLst/>
            </a:pr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Freeform 20"/>
            <p:cNvSpPr>
              <a:spLocks/>
            </p:cNvSpPr>
            <p:nvPr userDrawn="1"/>
          </p:nvSpPr>
          <p:spPr bwMode="auto">
            <a:xfrm>
              <a:off x="7872413" y="695058"/>
              <a:ext cx="101600" cy="128587"/>
            </a:xfrm>
            <a:custGeom>
              <a:avLst/>
              <a:gdLst>
                <a:gd name="T0" fmla="*/ 168 w 283"/>
                <a:gd name="T1" fmla="*/ 47 h 363"/>
                <a:gd name="T2" fmla="*/ 168 w 283"/>
                <a:gd name="T3" fmla="*/ 363 h 363"/>
                <a:gd name="T4" fmla="*/ 114 w 283"/>
                <a:gd name="T5" fmla="*/ 363 h 363"/>
                <a:gd name="T6" fmla="*/ 114 w 283"/>
                <a:gd name="T7" fmla="*/ 47 h 363"/>
                <a:gd name="T8" fmla="*/ 0 w 283"/>
                <a:gd name="T9" fmla="*/ 47 h 363"/>
                <a:gd name="T10" fmla="*/ 0 w 283"/>
                <a:gd name="T11" fmla="*/ 0 h 363"/>
                <a:gd name="T12" fmla="*/ 283 w 283"/>
                <a:gd name="T13" fmla="*/ 0 h 363"/>
                <a:gd name="T14" fmla="*/ 283 w 283"/>
                <a:gd name="T15" fmla="*/ 47 h 363"/>
                <a:gd name="T16" fmla="*/ 168 w 283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363">
                  <a:moveTo>
                    <a:pt x="168" y="47"/>
                  </a:moveTo>
                  <a:lnTo>
                    <a:pt x="168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3" y="0"/>
                  </a:lnTo>
                  <a:lnTo>
                    <a:pt x="283" y="47"/>
                  </a:lnTo>
                  <a:lnTo>
                    <a:pt x="168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21"/>
            <p:cNvSpPr>
              <a:spLocks noEditPoints="1"/>
            </p:cNvSpPr>
            <p:nvPr userDrawn="1"/>
          </p:nvSpPr>
          <p:spPr bwMode="auto">
            <a:xfrm>
              <a:off x="7969250" y="660133"/>
              <a:ext cx="114299" cy="163512"/>
            </a:xfrm>
            <a:custGeom>
              <a:avLst/>
              <a:gdLst>
                <a:gd name="T0" fmla="*/ 199 w 321"/>
                <a:gd name="T1" fmla="*/ 57 h 459"/>
                <a:gd name="T2" fmla="*/ 185 w 321"/>
                <a:gd name="T3" fmla="*/ 43 h 459"/>
                <a:gd name="T4" fmla="*/ 185 w 321"/>
                <a:gd name="T5" fmla="*/ 14 h 459"/>
                <a:gd name="T6" fmla="*/ 199 w 321"/>
                <a:gd name="T7" fmla="*/ 0 h 459"/>
                <a:gd name="T8" fmla="*/ 215 w 321"/>
                <a:gd name="T9" fmla="*/ 0 h 459"/>
                <a:gd name="T10" fmla="*/ 230 w 321"/>
                <a:gd name="T11" fmla="*/ 14 h 459"/>
                <a:gd name="T12" fmla="*/ 230 w 321"/>
                <a:gd name="T13" fmla="*/ 43 h 459"/>
                <a:gd name="T14" fmla="*/ 215 w 321"/>
                <a:gd name="T15" fmla="*/ 57 h 459"/>
                <a:gd name="T16" fmla="*/ 199 w 321"/>
                <a:gd name="T17" fmla="*/ 57 h 459"/>
                <a:gd name="T18" fmla="*/ 176 w 321"/>
                <a:gd name="T19" fmla="*/ 166 h 459"/>
                <a:gd name="T20" fmla="*/ 167 w 321"/>
                <a:gd name="T21" fmla="*/ 137 h 459"/>
                <a:gd name="T22" fmla="*/ 153 w 321"/>
                <a:gd name="T23" fmla="*/ 137 h 459"/>
                <a:gd name="T24" fmla="*/ 144 w 321"/>
                <a:gd name="T25" fmla="*/ 166 h 459"/>
                <a:gd name="T26" fmla="*/ 102 w 321"/>
                <a:gd name="T27" fmla="*/ 304 h 459"/>
                <a:gd name="T28" fmla="*/ 218 w 321"/>
                <a:gd name="T29" fmla="*/ 304 h 459"/>
                <a:gd name="T30" fmla="*/ 176 w 321"/>
                <a:gd name="T31" fmla="*/ 166 h 459"/>
                <a:gd name="T32" fmla="*/ 105 w 321"/>
                <a:gd name="T33" fmla="*/ 57 h 459"/>
                <a:gd name="T34" fmla="*/ 92 w 321"/>
                <a:gd name="T35" fmla="*/ 43 h 459"/>
                <a:gd name="T36" fmla="*/ 92 w 321"/>
                <a:gd name="T37" fmla="*/ 14 h 459"/>
                <a:gd name="T38" fmla="*/ 105 w 321"/>
                <a:gd name="T39" fmla="*/ 0 h 459"/>
                <a:gd name="T40" fmla="*/ 122 w 321"/>
                <a:gd name="T41" fmla="*/ 0 h 459"/>
                <a:gd name="T42" fmla="*/ 136 w 321"/>
                <a:gd name="T43" fmla="*/ 14 h 459"/>
                <a:gd name="T44" fmla="*/ 136 w 321"/>
                <a:gd name="T45" fmla="*/ 43 h 459"/>
                <a:gd name="T46" fmla="*/ 122 w 321"/>
                <a:gd name="T47" fmla="*/ 57 h 459"/>
                <a:gd name="T48" fmla="*/ 105 w 321"/>
                <a:gd name="T49" fmla="*/ 57 h 459"/>
                <a:gd name="T50" fmla="*/ 88 w 321"/>
                <a:gd name="T51" fmla="*/ 350 h 459"/>
                <a:gd name="T52" fmla="*/ 54 w 321"/>
                <a:gd name="T53" fmla="*/ 459 h 459"/>
                <a:gd name="T54" fmla="*/ 0 w 321"/>
                <a:gd name="T55" fmla="*/ 459 h 459"/>
                <a:gd name="T56" fmla="*/ 114 w 321"/>
                <a:gd name="T57" fmla="*/ 110 h 459"/>
                <a:gd name="T58" fmla="*/ 133 w 321"/>
                <a:gd name="T59" fmla="*/ 96 h 459"/>
                <a:gd name="T60" fmla="*/ 187 w 321"/>
                <a:gd name="T61" fmla="*/ 96 h 459"/>
                <a:gd name="T62" fmla="*/ 206 w 321"/>
                <a:gd name="T63" fmla="*/ 110 h 459"/>
                <a:gd name="T64" fmla="*/ 321 w 321"/>
                <a:gd name="T65" fmla="*/ 459 h 459"/>
                <a:gd name="T66" fmla="*/ 266 w 321"/>
                <a:gd name="T67" fmla="*/ 459 h 459"/>
                <a:gd name="T68" fmla="*/ 233 w 321"/>
                <a:gd name="T69" fmla="*/ 350 h 459"/>
                <a:gd name="T70" fmla="*/ 88 w 321"/>
                <a:gd name="T71" fmla="*/ 35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59">
                  <a:moveTo>
                    <a:pt x="199" y="57"/>
                  </a:moveTo>
                  <a:cubicBezTo>
                    <a:pt x="189" y="57"/>
                    <a:pt x="185" y="53"/>
                    <a:pt x="185" y="43"/>
                  </a:cubicBezTo>
                  <a:lnTo>
                    <a:pt x="185" y="14"/>
                  </a:lnTo>
                  <a:cubicBezTo>
                    <a:pt x="185" y="6"/>
                    <a:pt x="189" y="0"/>
                    <a:pt x="199" y="0"/>
                  </a:cubicBezTo>
                  <a:lnTo>
                    <a:pt x="215" y="0"/>
                  </a:lnTo>
                  <a:cubicBezTo>
                    <a:pt x="224" y="0"/>
                    <a:pt x="230" y="6"/>
                    <a:pt x="230" y="14"/>
                  </a:cubicBezTo>
                  <a:lnTo>
                    <a:pt x="230" y="43"/>
                  </a:lnTo>
                  <a:cubicBezTo>
                    <a:pt x="230" y="53"/>
                    <a:pt x="224" y="57"/>
                    <a:pt x="215" y="57"/>
                  </a:cubicBezTo>
                  <a:lnTo>
                    <a:pt x="199" y="57"/>
                  </a:lnTo>
                  <a:close/>
                  <a:moveTo>
                    <a:pt x="176" y="166"/>
                  </a:moveTo>
                  <a:cubicBezTo>
                    <a:pt x="173" y="157"/>
                    <a:pt x="170" y="146"/>
                    <a:pt x="167" y="137"/>
                  </a:cubicBezTo>
                  <a:lnTo>
                    <a:pt x="153" y="137"/>
                  </a:lnTo>
                  <a:cubicBezTo>
                    <a:pt x="150" y="146"/>
                    <a:pt x="147" y="157"/>
                    <a:pt x="144" y="166"/>
                  </a:cubicBezTo>
                  <a:lnTo>
                    <a:pt x="102" y="304"/>
                  </a:lnTo>
                  <a:lnTo>
                    <a:pt x="218" y="304"/>
                  </a:lnTo>
                  <a:lnTo>
                    <a:pt x="176" y="166"/>
                  </a:lnTo>
                  <a:close/>
                  <a:moveTo>
                    <a:pt x="105" y="57"/>
                  </a:moveTo>
                  <a:cubicBezTo>
                    <a:pt x="96" y="57"/>
                    <a:pt x="92" y="53"/>
                    <a:pt x="92" y="43"/>
                  </a:cubicBezTo>
                  <a:lnTo>
                    <a:pt x="92" y="14"/>
                  </a:lnTo>
                  <a:cubicBezTo>
                    <a:pt x="92" y="6"/>
                    <a:pt x="96" y="0"/>
                    <a:pt x="105" y="0"/>
                  </a:cubicBezTo>
                  <a:lnTo>
                    <a:pt x="122" y="0"/>
                  </a:lnTo>
                  <a:cubicBezTo>
                    <a:pt x="132" y="0"/>
                    <a:pt x="136" y="6"/>
                    <a:pt x="136" y="14"/>
                  </a:cubicBezTo>
                  <a:lnTo>
                    <a:pt x="136" y="43"/>
                  </a:lnTo>
                  <a:cubicBezTo>
                    <a:pt x="136" y="53"/>
                    <a:pt x="132" y="57"/>
                    <a:pt x="122" y="57"/>
                  </a:cubicBezTo>
                  <a:lnTo>
                    <a:pt x="105" y="57"/>
                  </a:lnTo>
                  <a:close/>
                  <a:moveTo>
                    <a:pt x="88" y="350"/>
                  </a:moveTo>
                  <a:lnTo>
                    <a:pt x="54" y="459"/>
                  </a:lnTo>
                  <a:lnTo>
                    <a:pt x="0" y="459"/>
                  </a:lnTo>
                  <a:lnTo>
                    <a:pt x="114" y="110"/>
                  </a:lnTo>
                  <a:cubicBezTo>
                    <a:pt x="116" y="102"/>
                    <a:pt x="124" y="96"/>
                    <a:pt x="133" y="96"/>
                  </a:cubicBezTo>
                  <a:lnTo>
                    <a:pt x="187" y="96"/>
                  </a:lnTo>
                  <a:cubicBezTo>
                    <a:pt x="196" y="96"/>
                    <a:pt x="204" y="102"/>
                    <a:pt x="206" y="110"/>
                  </a:cubicBezTo>
                  <a:lnTo>
                    <a:pt x="321" y="459"/>
                  </a:lnTo>
                  <a:lnTo>
                    <a:pt x="266" y="459"/>
                  </a:lnTo>
                  <a:lnTo>
                    <a:pt x="233" y="350"/>
                  </a:lnTo>
                  <a:lnTo>
                    <a:pt x="88" y="350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22"/>
            <p:cNvSpPr>
              <a:spLocks/>
            </p:cNvSpPr>
            <p:nvPr userDrawn="1"/>
          </p:nvSpPr>
          <p:spPr bwMode="auto">
            <a:xfrm>
              <a:off x="8078788" y="695058"/>
              <a:ext cx="100012" cy="128587"/>
            </a:xfrm>
            <a:custGeom>
              <a:avLst/>
              <a:gdLst>
                <a:gd name="T0" fmla="*/ 167 w 282"/>
                <a:gd name="T1" fmla="*/ 47 h 363"/>
                <a:gd name="T2" fmla="*/ 167 w 282"/>
                <a:gd name="T3" fmla="*/ 363 h 363"/>
                <a:gd name="T4" fmla="*/ 114 w 282"/>
                <a:gd name="T5" fmla="*/ 363 h 363"/>
                <a:gd name="T6" fmla="*/ 114 w 282"/>
                <a:gd name="T7" fmla="*/ 47 h 363"/>
                <a:gd name="T8" fmla="*/ 0 w 282"/>
                <a:gd name="T9" fmla="*/ 47 h 363"/>
                <a:gd name="T10" fmla="*/ 0 w 282"/>
                <a:gd name="T11" fmla="*/ 0 h 363"/>
                <a:gd name="T12" fmla="*/ 282 w 282"/>
                <a:gd name="T13" fmla="*/ 0 h 363"/>
                <a:gd name="T14" fmla="*/ 282 w 282"/>
                <a:gd name="T15" fmla="*/ 47 h 363"/>
                <a:gd name="T16" fmla="*/ 167 w 282"/>
                <a:gd name="T17" fmla="*/ 4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363">
                  <a:moveTo>
                    <a:pt x="167" y="47"/>
                  </a:moveTo>
                  <a:lnTo>
                    <a:pt x="167" y="363"/>
                  </a:lnTo>
                  <a:lnTo>
                    <a:pt x="114" y="363"/>
                  </a:lnTo>
                  <a:lnTo>
                    <a:pt x="114" y="47"/>
                  </a:lnTo>
                  <a:lnTo>
                    <a:pt x="0" y="47"/>
                  </a:lnTo>
                  <a:lnTo>
                    <a:pt x="0" y="0"/>
                  </a:lnTo>
                  <a:lnTo>
                    <a:pt x="282" y="0"/>
                  </a:lnTo>
                  <a:lnTo>
                    <a:pt x="282" y="47"/>
                  </a:lnTo>
                  <a:lnTo>
                    <a:pt x="167" y="47"/>
                  </a:lnTo>
                  <a:close/>
                </a:path>
              </a:pathLst>
            </a:custGeom>
            <a:solidFill>
              <a:srgbClr val="90908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cxnSp>
        <p:nvCxnSpPr>
          <p:cNvPr id="8" name="Gerade Verbindung 7"/>
          <p:cNvCxnSpPr/>
          <p:nvPr/>
        </p:nvCxnSpPr>
        <p:spPr>
          <a:xfrm>
            <a:off x="287338" y="4824635"/>
            <a:ext cx="864235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532804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62" r:id="rId7"/>
    <p:sldLayoutId id="2147483664" r:id="rId8"/>
    <p:sldLayoutId id="2147483663" r:id="rId9"/>
    <p:sldLayoutId id="2147483665" r:id="rId10"/>
    <p:sldLayoutId id="2147483661" r:id="rId11"/>
    <p:sldLayoutId id="2147483667" r:id="rId12"/>
    <p:sldLayoutId id="2147483657" r:id="rId13"/>
    <p:sldLayoutId id="2147483670" r:id="rId14"/>
    <p:sldLayoutId id="2147483654" r:id="rId15"/>
    <p:sldLayoutId id="2147483655" r:id="rId16"/>
    <p:sldLayoutId id="2147483668" r:id="rId17"/>
    <p:sldLayoutId id="2147483658" r:id="rId18"/>
    <p:sldLayoutId id="2147483659" r:id="rId19"/>
  </p:sldLayoutIdLst>
  <p:hf hdr="0"/>
  <p:txStyles>
    <p:titleStyle>
      <a:lvl1pPr algn="l" defTabSz="914400" rtl="0" eaLnBrk="1" latinLnBrk="0" hangingPunct="1">
        <a:lnSpc>
          <a:spcPts val="2600"/>
        </a:lnSpc>
        <a:spcBef>
          <a:spcPts val="600"/>
        </a:spcBef>
        <a:buNone/>
        <a:defRPr sz="2400" kern="1200" cap="all" baseline="0">
          <a:solidFill>
            <a:schemeClr val="accent3"/>
          </a:solidFill>
          <a:latin typeface="Exo 2 Semi Bold" pitchFamily="50" charset="0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spcBef>
          <a:spcPts val="600"/>
        </a:spcBef>
        <a:spcAft>
          <a:spcPts val="600"/>
        </a:spcAft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1pPr>
      <a:lvl2pPr marL="432000" indent="-216000" algn="l" defTabSz="914400" rtl="0" eaLnBrk="1" latinLnBrk="0" hangingPunct="1">
        <a:spcBef>
          <a:spcPts val="600"/>
        </a:spcBef>
        <a:spcAft>
          <a:spcPts val="300"/>
        </a:spcAft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2pPr>
      <a:lvl3pPr marL="648000" indent="-216000" algn="l" defTabSz="914400" rtl="0" eaLnBrk="1" latinLnBrk="0" hangingPunct="1">
        <a:spcBef>
          <a:spcPts val="300"/>
        </a:spcBef>
        <a:spcAft>
          <a:spcPts val="300"/>
        </a:spcAft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3pPr>
      <a:lvl4pPr marL="864000" indent="-216000" algn="l" defTabSz="914400" rtl="0" eaLnBrk="1" latinLnBrk="0" hangingPunct="1">
        <a:spcBef>
          <a:spcPts val="300"/>
        </a:spcBef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4pPr>
      <a:lvl5pPr marL="1080000" indent="-216000" algn="l" defTabSz="914400" rtl="0" eaLnBrk="1" latinLnBrk="0" hangingPunct="1">
        <a:spcBef>
          <a:spcPts val="0"/>
        </a:spcBef>
        <a:buFont typeface="Calibri" panose="020F0502020204030204" pitchFamily="34" charset="0"/>
        <a:buChar char="−"/>
        <a:defRPr sz="1800" kern="1200">
          <a:solidFill>
            <a:schemeClr val="accent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96784" y="1584403"/>
            <a:ext cx="5040000" cy="863968"/>
          </a:xfrm>
        </p:spPr>
        <p:txBody>
          <a:bodyPr/>
          <a:lstStyle/>
          <a:p>
            <a:r>
              <a:rPr lang="en-US" dirty="0" err="1" smtClean="0"/>
              <a:t>Vorlesung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err="1" smtClean="0"/>
              <a:t>Netzwerksicherheit</a:t>
            </a:r>
            <a:endParaRPr lang="de-DE" b="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96784" y="2880419"/>
            <a:ext cx="5040000" cy="935896"/>
          </a:xfrm>
        </p:spPr>
        <p:txBody>
          <a:bodyPr/>
          <a:lstStyle/>
          <a:p>
            <a:r>
              <a:rPr lang="en-US" sz="2400" dirty="0" err="1" smtClean="0"/>
              <a:t>Sommersemester</a:t>
            </a:r>
            <a:r>
              <a:rPr lang="en-US" sz="2400" dirty="0" smtClean="0"/>
              <a:t> 2023</a:t>
            </a:r>
          </a:p>
          <a:p>
            <a:r>
              <a:rPr lang="en-US" sz="2400" dirty="0" smtClean="0"/>
              <a:t>Mo. 14-16 </a:t>
            </a:r>
            <a:r>
              <a:rPr lang="en-US" sz="2400" dirty="0" err="1" smtClean="0"/>
              <a:t>Uhr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xmlns="" val="310813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2b – Logical Link </a:t>
            </a:r>
            <a:r>
              <a:rPr lang="de-DE" dirty="0" err="1" smtClean="0"/>
              <a:t>Control</a:t>
            </a:r>
            <a:r>
              <a:rPr lang="de-DE" dirty="0" smtClean="0"/>
              <a:t> (LLC)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Übertragene Einheiten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err="1" smtClean="0"/>
              <a:t>UFrames</a:t>
            </a:r>
            <a:r>
              <a:rPr lang="de-DE" dirty="0" smtClean="0"/>
              <a:t> (</a:t>
            </a:r>
            <a:r>
              <a:rPr lang="de-DE" dirty="0" err="1" smtClean="0"/>
              <a:t>unnumbered</a:t>
            </a:r>
            <a:r>
              <a:rPr lang="de-DE" dirty="0" smtClean="0"/>
              <a:t>) – Link </a:t>
            </a:r>
            <a:r>
              <a:rPr lang="de-DE" dirty="0" err="1" smtClean="0"/>
              <a:t>control</a:t>
            </a:r>
            <a:r>
              <a:rPr lang="de-DE" dirty="0" smtClean="0"/>
              <a:t> (</a:t>
            </a:r>
            <a:r>
              <a:rPr lang="de-DE" dirty="0" err="1" smtClean="0"/>
              <a:t>Disconnect</a:t>
            </a:r>
            <a:r>
              <a:rPr lang="de-DE" dirty="0" smtClean="0"/>
              <a:t> Mode, etc.)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err="1" smtClean="0"/>
              <a:t>SFrames</a:t>
            </a:r>
            <a:r>
              <a:rPr lang="de-DE" dirty="0" smtClean="0"/>
              <a:t> (</a:t>
            </a:r>
            <a:r>
              <a:rPr lang="de-DE" dirty="0" err="1" smtClean="0"/>
              <a:t>supervisory</a:t>
            </a:r>
            <a:r>
              <a:rPr lang="de-DE" dirty="0" smtClean="0"/>
              <a:t>) – Management (Receiver </a:t>
            </a:r>
            <a:r>
              <a:rPr lang="de-DE" dirty="0" err="1" smtClean="0"/>
              <a:t>ready</a:t>
            </a:r>
            <a:r>
              <a:rPr lang="de-DE" dirty="0" smtClean="0"/>
              <a:t>, R. not </a:t>
            </a:r>
            <a:r>
              <a:rPr lang="de-DE" dirty="0" err="1" smtClean="0"/>
              <a:t>ready</a:t>
            </a:r>
            <a:r>
              <a:rPr lang="de-DE" dirty="0" smtClean="0"/>
              <a:t>, </a:t>
            </a:r>
            <a:r>
              <a:rPr lang="de-DE" dirty="0" err="1" smtClean="0"/>
              <a:t>Reject</a:t>
            </a:r>
            <a:r>
              <a:rPr lang="de-DE" dirty="0" smtClean="0"/>
              <a:t>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err="1" smtClean="0"/>
              <a:t>IFrames</a:t>
            </a:r>
            <a:r>
              <a:rPr lang="de-DE" dirty="0" smtClean="0"/>
              <a:t> (</a:t>
            </a:r>
            <a:r>
              <a:rPr lang="de-DE" dirty="0" err="1" smtClean="0"/>
              <a:t>information</a:t>
            </a:r>
            <a:r>
              <a:rPr lang="de-DE" dirty="0" smtClean="0"/>
              <a:t>) – Sequenziell (Payload-Übertragung)</a:t>
            </a:r>
          </a:p>
          <a:p>
            <a:pPr>
              <a:buNone/>
            </a:pPr>
            <a:r>
              <a:rPr lang="de-DE" dirty="0" smtClean="0"/>
              <a:t>Unterschiedliche Dienstklassen / Protokoll-Multiplexing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LLC1 (unbestätigt, verbindungslos)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LLC2 (bestätigt, verbindungsorientiert)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LLC3 (bestätigt, verbindungslos)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LLC4 (Vollduplex Punkt-zu-Punkt)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10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Zugangsnetze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Standards für den (entfernten) Netzwerkzugang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Modem/ISDN/DSL (PPP)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Über die Telefonleitung (häufig asynchrones DSL)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Ethernet (</a:t>
            </a:r>
            <a:r>
              <a:rPr lang="de-DE" dirty="0" err="1" smtClean="0"/>
              <a:t>PPPoE</a:t>
            </a:r>
            <a:r>
              <a:rPr lang="de-DE" dirty="0" smtClean="0"/>
              <a:t>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Kabelanschluss (</a:t>
            </a:r>
            <a:r>
              <a:rPr lang="de-DE" dirty="0" err="1" smtClean="0"/>
              <a:t>PPPoE</a:t>
            </a:r>
            <a:r>
              <a:rPr lang="de-DE" dirty="0" smtClean="0"/>
              <a:t>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WLAN (</a:t>
            </a:r>
            <a:r>
              <a:rPr lang="de-DE" dirty="0" err="1" smtClean="0"/>
              <a:t>Eduroam</a:t>
            </a:r>
            <a:r>
              <a:rPr lang="de-DE" dirty="0" smtClean="0"/>
              <a:t>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Root-/V-Server im Rechenzentrum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Mobiler Zugang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GSM/UMTS/LTE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5G</a:t>
            </a:r>
          </a:p>
          <a:p>
            <a:pPr lvl="2">
              <a:buNone/>
            </a:pPr>
            <a:endParaRPr lang="de-DE" dirty="0" smtClean="0"/>
          </a:p>
          <a:p>
            <a:pPr lvl="2">
              <a:buFont typeface="Wingdings" pitchFamily="2" charset="2"/>
              <a:buChar char="§"/>
            </a:pP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11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Zugangsnetze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PPP (urspr. RFC 1331)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basiert heute häufig auf HDLC (High-Level Data Link </a:t>
            </a:r>
            <a:r>
              <a:rPr lang="de-DE" dirty="0" err="1" smtClean="0"/>
              <a:t>Control</a:t>
            </a:r>
            <a:r>
              <a:rPr lang="de-DE" dirty="0" smtClean="0"/>
              <a:t>; RFC 1662)</a:t>
            </a:r>
          </a:p>
          <a:p>
            <a:pPr lvl="1">
              <a:buFont typeface="Wingdings" pitchFamily="2" charset="2"/>
              <a:buChar char="§"/>
            </a:pPr>
            <a:endParaRPr lang="de-DE" dirty="0" smtClean="0"/>
          </a:p>
          <a:p>
            <a:pPr lvl="2">
              <a:buFont typeface="Wingdings" pitchFamily="2" charset="2"/>
              <a:buChar char="§"/>
            </a:pP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7" name="Abgerundetes Rechteck 6"/>
          <p:cNvSpPr/>
          <p:nvPr/>
        </p:nvSpPr>
        <p:spPr>
          <a:xfrm>
            <a:off x="1152128" y="2628615"/>
            <a:ext cx="2016224" cy="50380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solidFill>
                  <a:schemeClr val="accent2"/>
                </a:solidFill>
              </a:rPr>
              <a:t>Link Dead</a:t>
            </a:r>
          </a:p>
        </p:txBody>
      </p:sp>
      <p:sp>
        <p:nvSpPr>
          <p:cNvPr id="8" name="Abgerundetes Rechteck 7"/>
          <p:cNvSpPr/>
          <p:nvPr/>
        </p:nvSpPr>
        <p:spPr>
          <a:xfrm>
            <a:off x="3600400" y="2628615"/>
            <a:ext cx="2016224" cy="50380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solidFill>
                  <a:schemeClr val="accent2"/>
                </a:solidFill>
              </a:rPr>
              <a:t>Link Establishment</a:t>
            </a:r>
          </a:p>
        </p:txBody>
      </p:sp>
      <p:sp>
        <p:nvSpPr>
          <p:cNvPr id="9" name="Abgerundetes Rechteck 8"/>
          <p:cNvSpPr/>
          <p:nvPr/>
        </p:nvSpPr>
        <p:spPr>
          <a:xfrm>
            <a:off x="6048672" y="2628615"/>
            <a:ext cx="2016224" cy="50380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solidFill>
                  <a:schemeClr val="accent2"/>
                </a:solidFill>
              </a:rPr>
              <a:t>Authentication</a:t>
            </a:r>
          </a:p>
        </p:txBody>
      </p:sp>
      <p:sp>
        <p:nvSpPr>
          <p:cNvPr id="10" name="Abgerundetes Rechteck 9"/>
          <p:cNvSpPr/>
          <p:nvPr/>
        </p:nvSpPr>
        <p:spPr>
          <a:xfrm>
            <a:off x="1728192" y="3708511"/>
            <a:ext cx="2016224" cy="50380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solidFill>
                  <a:schemeClr val="accent2"/>
                </a:solidFill>
              </a:rPr>
              <a:t>Link </a:t>
            </a:r>
            <a:r>
              <a:rPr lang="de-DE" sz="1400" dirty="0" err="1" smtClean="0">
                <a:solidFill>
                  <a:schemeClr val="accent2"/>
                </a:solidFill>
              </a:rPr>
              <a:t>Termination</a:t>
            </a:r>
            <a:endParaRPr lang="de-DE" sz="1400" dirty="0" smtClean="0">
              <a:solidFill>
                <a:schemeClr val="accent2"/>
              </a:solidFill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5472608" y="3708511"/>
            <a:ext cx="2016224" cy="50380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solidFill>
                  <a:schemeClr val="accent2"/>
                </a:solidFill>
              </a:rPr>
              <a:t>Network Layer Protocol</a:t>
            </a:r>
          </a:p>
        </p:txBody>
      </p:sp>
      <p:cxnSp>
        <p:nvCxnSpPr>
          <p:cNvPr id="13" name="Gerade Verbindung mit Pfeil 12"/>
          <p:cNvCxnSpPr>
            <a:stCxn id="7" idx="3"/>
            <a:endCxn id="8" idx="1"/>
          </p:cNvCxnSpPr>
          <p:nvPr/>
        </p:nvCxnSpPr>
        <p:spPr>
          <a:xfrm>
            <a:off x="3168352" y="2880520"/>
            <a:ext cx="432048" cy="0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uppieren 36"/>
          <p:cNvGrpSpPr/>
          <p:nvPr/>
        </p:nvGrpSpPr>
        <p:grpSpPr>
          <a:xfrm>
            <a:off x="3744416" y="2880520"/>
            <a:ext cx="4483546" cy="1079896"/>
            <a:chOff x="3744416" y="2880520"/>
            <a:chExt cx="4483546" cy="1079896"/>
          </a:xfrm>
        </p:grpSpPr>
        <p:cxnSp>
          <p:nvCxnSpPr>
            <p:cNvPr id="21" name="Gerade Verbindung mit Pfeil 20"/>
            <p:cNvCxnSpPr>
              <a:stCxn id="11" idx="1"/>
              <a:endCxn id="10" idx="3"/>
            </p:cNvCxnSpPr>
            <p:nvPr/>
          </p:nvCxnSpPr>
          <p:spPr>
            <a:xfrm flipH="1">
              <a:off x="3744416" y="3960416"/>
              <a:ext cx="1728192" cy="0"/>
            </a:xfrm>
            <a:prstGeom prst="straightConnector1">
              <a:avLst/>
            </a:prstGeom>
            <a:ln w="28575">
              <a:solidFill>
                <a:schemeClr val="accent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Form 26"/>
            <p:cNvCxnSpPr>
              <a:stCxn id="9" idx="3"/>
              <a:endCxn id="11" idx="3"/>
            </p:cNvCxnSpPr>
            <p:nvPr/>
          </p:nvCxnSpPr>
          <p:spPr>
            <a:xfrm flipH="1">
              <a:off x="7488832" y="2880520"/>
              <a:ext cx="576064" cy="1079896"/>
            </a:xfrm>
            <a:prstGeom prst="bentConnector3">
              <a:avLst>
                <a:gd name="adj1" fmla="val -39683"/>
              </a:avLst>
            </a:prstGeom>
            <a:ln w="28575">
              <a:solidFill>
                <a:schemeClr val="accent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feld 31"/>
            <p:cNvSpPr txBox="1"/>
            <p:nvPr/>
          </p:nvSpPr>
          <p:spPr>
            <a:xfrm>
              <a:off x="7670117" y="3706995"/>
              <a:ext cx="557845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216000" indent="-216000">
                <a:spcAft>
                  <a:spcPts val="420"/>
                </a:spcAft>
              </a:pPr>
              <a:r>
                <a:rPr lang="de-DE" sz="1400" dirty="0" err="1" smtClean="0">
                  <a:solidFill>
                    <a:schemeClr val="accent2"/>
                  </a:solidFill>
                </a:rPr>
                <a:t>Success</a:t>
              </a:r>
              <a:endParaRPr lang="de-DE" sz="1400" dirty="0" smtClean="0">
                <a:solidFill>
                  <a:schemeClr val="accent2"/>
                </a:solidFill>
              </a:endParaRPr>
            </a:p>
          </p:txBody>
        </p:sp>
      </p:grpSp>
      <p:grpSp>
        <p:nvGrpSpPr>
          <p:cNvPr id="36" name="Gruppieren 35"/>
          <p:cNvGrpSpPr/>
          <p:nvPr/>
        </p:nvGrpSpPr>
        <p:grpSpPr>
          <a:xfrm>
            <a:off x="1152128" y="2880520"/>
            <a:ext cx="5904657" cy="1079896"/>
            <a:chOff x="1152128" y="2880520"/>
            <a:chExt cx="5904657" cy="1079896"/>
          </a:xfrm>
        </p:grpSpPr>
        <p:cxnSp>
          <p:nvCxnSpPr>
            <p:cNvPr id="19" name="Gewinkelte Verbindung 18"/>
            <p:cNvCxnSpPr>
              <a:stCxn id="9" idx="2"/>
              <a:endCxn id="10" idx="0"/>
            </p:cNvCxnSpPr>
            <p:nvPr/>
          </p:nvCxnSpPr>
          <p:spPr>
            <a:xfrm rot="5400000">
              <a:off x="4608501" y="1260227"/>
              <a:ext cx="576087" cy="4320480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winkelte Verbindung 24"/>
            <p:cNvCxnSpPr>
              <a:stCxn id="10" idx="1"/>
              <a:endCxn id="7" idx="1"/>
            </p:cNvCxnSpPr>
            <p:nvPr/>
          </p:nvCxnSpPr>
          <p:spPr>
            <a:xfrm rot="10800000">
              <a:off x="1152128" y="2880520"/>
              <a:ext cx="576064" cy="1079896"/>
            </a:xfrm>
            <a:prstGeom prst="bentConnector3">
              <a:avLst>
                <a:gd name="adj1" fmla="val 139683"/>
              </a:avLst>
            </a:prstGeom>
            <a:ln w="28575">
              <a:solidFill>
                <a:schemeClr val="accent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feld 32"/>
            <p:cNvSpPr txBox="1"/>
            <p:nvPr/>
          </p:nvSpPr>
          <p:spPr>
            <a:xfrm>
              <a:off x="6484081" y="3202939"/>
              <a:ext cx="491353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216000" indent="-216000">
                <a:spcAft>
                  <a:spcPts val="420"/>
                </a:spcAft>
              </a:pPr>
              <a:r>
                <a:rPr lang="de-DE" sz="1400" dirty="0" err="1" smtClean="0">
                  <a:solidFill>
                    <a:schemeClr val="accent2"/>
                  </a:solidFill>
                </a:rPr>
                <a:t>Failure</a:t>
              </a:r>
              <a:endParaRPr lang="de-DE" sz="1400" dirty="0" smtClean="0">
                <a:solidFill>
                  <a:schemeClr val="accent2"/>
                </a:solidFill>
              </a:endParaRPr>
            </a:p>
          </p:txBody>
        </p:sp>
      </p:grpSp>
      <p:grpSp>
        <p:nvGrpSpPr>
          <p:cNvPr id="35" name="Gruppieren 34"/>
          <p:cNvGrpSpPr/>
          <p:nvPr/>
        </p:nvGrpSpPr>
        <p:grpSpPr>
          <a:xfrm>
            <a:off x="2166590" y="2376363"/>
            <a:ext cx="3935871" cy="954574"/>
            <a:chOff x="2166590" y="2376363"/>
            <a:chExt cx="3935871" cy="954574"/>
          </a:xfrm>
        </p:grpSpPr>
        <p:cxnSp>
          <p:nvCxnSpPr>
            <p:cNvPr id="15" name="Gerade Verbindung mit Pfeil 14"/>
            <p:cNvCxnSpPr>
              <a:stCxn id="8" idx="3"/>
              <a:endCxn id="9" idx="1"/>
            </p:cNvCxnSpPr>
            <p:nvPr/>
          </p:nvCxnSpPr>
          <p:spPr>
            <a:xfrm>
              <a:off x="5616624" y="2880520"/>
              <a:ext cx="432048" cy="0"/>
            </a:xfrm>
            <a:prstGeom prst="straightConnector1">
              <a:avLst/>
            </a:prstGeom>
            <a:ln w="28575">
              <a:solidFill>
                <a:schemeClr val="accent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winkelte Verbindung 22"/>
            <p:cNvCxnSpPr>
              <a:stCxn id="8" idx="2"/>
              <a:endCxn id="7" idx="2"/>
            </p:cNvCxnSpPr>
            <p:nvPr/>
          </p:nvCxnSpPr>
          <p:spPr>
            <a:xfrm rot="5400000">
              <a:off x="3384376" y="1908288"/>
              <a:ext cx="12700" cy="2448272"/>
            </a:xfrm>
            <a:prstGeom prst="bentConnector3">
              <a:avLst>
                <a:gd name="adj1" fmla="val 1800000"/>
              </a:avLst>
            </a:prstGeom>
            <a:ln w="28575">
              <a:solidFill>
                <a:schemeClr val="accent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feld 29"/>
            <p:cNvSpPr txBox="1"/>
            <p:nvPr/>
          </p:nvSpPr>
          <p:spPr>
            <a:xfrm>
              <a:off x="5544616" y="2376363"/>
              <a:ext cx="557845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216000" indent="-216000">
                <a:spcAft>
                  <a:spcPts val="420"/>
                </a:spcAft>
              </a:pPr>
              <a:r>
                <a:rPr lang="de-DE" sz="1400" dirty="0" err="1" smtClean="0">
                  <a:solidFill>
                    <a:schemeClr val="accent2"/>
                  </a:solidFill>
                </a:rPr>
                <a:t>Success</a:t>
              </a:r>
              <a:endParaRPr lang="de-DE" sz="1400" dirty="0" smtClean="0">
                <a:solidFill>
                  <a:schemeClr val="accent2"/>
                </a:solidFill>
              </a:endParaRPr>
            </a:p>
          </p:txBody>
        </p:sp>
        <p:sp>
          <p:nvSpPr>
            <p:cNvPr id="34" name="Textfeld 33"/>
            <p:cNvSpPr txBox="1"/>
            <p:nvPr/>
          </p:nvSpPr>
          <p:spPr>
            <a:xfrm>
              <a:off x="4032448" y="3115493"/>
              <a:ext cx="491353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216000" indent="-216000">
                <a:spcAft>
                  <a:spcPts val="420"/>
                </a:spcAft>
              </a:pPr>
              <a:r>
                <a:rPr lang="de-DE" sz="1400" dirty="0" err="1" smtClean="0">
                  <a:solidFill>
                    <a:schemeClr val="accent2"/>
                  </a:solidFill>
                </a:rPr>
                <a:t>Failure</a:t>
              </a:r>
              <a:endParaRPr lang="de-DE" sz="1400" dirty="0" smtClean="0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Zugangsnetze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PPP (urspr. RFC 1331)</a:t>
            </a:r>
          </a:p>
          <a:p>
            <a:pPr>
              <a:buNone/>
            </a:pPr>
            <a:endParaRPr lang="de-DE" dirty="0" smtClean="0"/>
          </a:p>
          <a:p>
            <a:pPr>
              <a:buNone/>
            </a:pPr>
            <a:endParaRPr lang="de-DE" dirty="0" smtClean="0"/>
          </a:p>
          <a:p>
            <a:pPr>
              <a:buNone/>
            </a:pP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de-DE" dirty="0" err="1" smtClean="0"/>
              <a:t>Authentifikation</a:t>
            </a:r>
            <a:r>
              <a:rPr lang="de-DE" dirty="0" smtClean="0"/>
              <a:t> über zusätzliches Authentication Protocol (z.B. PAP, CHAP, …)</a:t>
            </a:r>
          </a:p>
          <a:p>
            <a:pPr>
              <a:buNone/>
            </a:pPr>
            <a:r>
              <a:rPr lang="de-DE" dirty="0" err="1" smtClean="0"/>
              <a:t>PPPoE</a:t>
            </a:r>
            <a:r>
              <a:rPr lang="de-DE" dirty="0" smtClean="0"/>
              <a:t> (RFC 2516) – Basiert auf Ethernet-Frames</a:t>
            </a:r>
          </a:p>
          <a:p>
            <a:pPr>
              <a:buNone/>
            </a:pPr>
            <a:r>
              <a:rPr lang="de-DE" dirty="0" smtClean="0"/>
              <a:t>PPTP (RFC 2637) – „Microsoft“-Tunnel (z.B. über IP-Netze)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Microsoft Point-</a:t>
            </a:r>
            <a:r>
              <a:rPr lang="de-DE" dirty="0" err="1" smtClean="0"/>
              <a:t>to</a:t>
            </a:r>
            <a:r>
              <a:rPr lang="de-DE" dirty="0" smtClean="0"/>
              <a:t>-Point-Encryption (MPPE)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Microsoft Point-</a:t>
            </a:r>
            <a:r>
              <a:rPr lang="de-DE" dirty="0" err="1" smtClean="0"/>
              <a:t>to</a:t>
            </a:r>
            <a:r>
              <a:rPr lang="de-DE" dirty="0" smtClean="0"/>
              <a:t>-Point </a:t>
            </a:r>
            <a:r>
              <a:rPr lang="de-DE" dirty="0" err="1" smtClean="0"/>
              <a:t>Compression</a:t>
            </a:r>
            <a:r>
              <a:rPr lang="de-DE" dirty="0" smtClean="0"/>
              <a:t> (MPPC)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13</a:t>
            </a:fld>
            <a:endParaRPr lang="de-DE"/>
          </a:p>
        </p:txBody>
      </p:sp>
      <p:grpSp>
        <p:nvGrpSpPr>
          <p:cNvPr id="37" name="Gruppieren 36"/>
          <p:cNvGrpSpPr/>
          <p:nvPr/>
        </p:nvGrpSpPr>
        <p:grpSpPr>
          <a:xfrm>
            <a:off x="733425" y="1584275"/>
            <a:ext cx="7753350" cy="1349871"/>
            <a:chOff x="733425" y="1895921"/>
            <a:chExt cx="7753350" cy="1349871"/>
          </a:xfrm>
        </p:grpSpPr>
        <p:pic>
          <p:nvPicPr>
            <p:cNvPr id="44035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33425" y="1895921"/>
              <a:ext cx="7753350" cy="5524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28" name="Textfeld 27"/>
            <p:cNvSpPr txBox="1"/>
            <p:nvPr/>
          </p:nvSpPr>
          <p:spPr>
            <a:xfrm>
              <a:off x="2251956" y="3030348"/>
              <a:ext cx="2961195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216000" indent="-216000" algn="ctr">
                <a:spcAft>
                  <a:spcPts val="420"/>
                </a:spcAft>
              </a:pPr>
              <a:r>
                <a:rPr lang="de-DE" sz="1400" dirty="0" smtClean="0">
                  <a:solidFill>
                    <a:schemeClr val="accent2"/>
                  </a:solidFill>
                </a:rPr>
                <a:t>Layer 3 Protokoll (z.B. Internet Protocol)</a:t>
              </a:r>
            </a:p>
          </p:txBody>
        </p:sp>
        <p:cxnSp>
          <p:nvCxnSpPr>
            <p:cNvPr id="31" name="Gerade Verbindung 30"/>
            <p:cNvCxnSpPr/>
            <p:nvPr/>
          </p:nvCxnSpPr>
          <p:spPr>
            <a:xfrm flipH="1">
              <a:off x="2304256" y="2376363"/>
              <a:ext cx="1008112" cy="647825"/>
            </a:xfrm>
            <a:prstGeom prst="line">
              <a:avLst/>
            </a:prstGeom>
            <a:ln w="12700">
              <a:solidFill>
                <a:schemeClr val="accent2"/>
              </a:solidFill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/>
          </p:nvCxnSpPr>
          <p:spPr>
            <a:xfrm>
              <a:off x="4176464" y="2376363"/>
              <a:ext cx="1008112" cy="647825"/>
            </a:xfrm>
            <a:prstGeom prst="line">
              <a:avLst/>
            </a:prstGeom>
            <a:ln w="12700">
              <a:solidFill>
                <a:schemeClr val="accent2"/>
              </a:solidFill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echteck 41"/>
          <p:cNvSpPr/>
          <p:nvPr/>
        </p:nvSpPr>
        <p:spPr>
          <a:xfrm rot="19756075">
            <a:off x="7352877" y="3205140"/>
            <a:ext cx="166263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de-DE" sz="2000" b="1" cap="all" spc="0" dirty="0" smtClean="0">
                <a:ln w="0"/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Gleich mehr</a:t>
            </a:r>
            <a:endParaRPr lang="de-DE" sz="2000" b="1" cap="all" spc="0" dirty="0">
              <a:ln w="0"/>
              <a:solidFill>
                <a:srgbClr val="FF0000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Kapitel 1</a:t>
            </a:r>
          </a:p>
        </p:txBody>
      </p:sp>
      <p:sp>
        <p:nvSpPr>
          <p:cNvPr id="14" name="Titel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Wiederholung:</a:t>
            </a:r>
            <a:br>
              <a:rPr lang="de-DE" dirty="0" smtClean="0"/>
            </a:br>
            <a:r>
              <a:rPr lang="de-DE" dirty="0" smtClean="0"/>
              <a:t>OSI-Layer 1 + 2</a:t>
            </a:r>
            <a:br>
              <a:rPr lang="de-DE" dirty="0" smtClean="0"/>
            </a:br>
            <a:r>
              <a:rPr lang="de-DE" dirty="0" smtClean="0"/>
              <a:t>Sicherheit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2730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1 - Sicherheitsaspekte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Einziges Angriffsszenario: Physikalischer Zugriff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Rechenzentrum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Dark-Fiber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WLAN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IMSI-</a:t>
            </a:r>
            <a:r>
              <a:rPr lang="de-DE" dirty="0" err="1" smtClean="0"/>
              <a:t>Catcher</a:t>
            </a:r>
            <a:endParaRPr lang="de-DE" dirty="0" smtClean="0"/>
          </a:p>
          <a:p>
            <a:pPr>
              <a:buNone/>
            </a:pPr>
            <a:r>
              <a:rPr lang="de-DE" dirty="0" smtClean="0"/>
              <a:t>Mögliche Angreifer (realistisch?)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RZ-Betreiber / Angestellte / Reinigungskraft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WLAN-</a:t>
            </a:r>
            <a:r>
              <a:rPr lang="de-DE" dirty="0" err="1" smtClean="0"/>
              <a:t>Wardriver</a:t>
            </a: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Strafverfolger / Geheimdienste</a:t>
            </a:r>
          </a:p>
          <a:p>
            <a:pPr>
              <a:buNone/>
            </a:pP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15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1 – Sicherheitsaspekte (</a:t>
            </a:r>
            <a:r>
              <a:rPr lang="de-DE" dirty="0" err="1" smtClean="0"/>
              <a:t>forts</a:t>
            </a:r>
            <a:r>
              <a:rPr lang="de-DE" dirty="0" smtClean="0"/>
              <a:t>.)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Exkurs in die Realität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NSA belauscht</a:t>
            </a:r>
            <a:br>
              <a:rPr lang="de-DE" dirty="0" smtClean="0"/>
            </a:br>
            <a:r>
              <a:rPr lang="de-DE" dirty="0" smtClean="0"/>
              <a:t>unverschlüsselten</a:t>
            </a:r>
            <a:br>
              <a:rPr lang="de-DE" dirty="0" smtClean="0"/>
            </a:br>
            <a:r>
              <a:rPr lang="de-DE" dirty="0" smtClean="0"/>
              <a:t>Google-Traffic</a:t>
            </a:r>
            <a:br>
              <a:rPr lang="de-DE" dirty="0" smtClean="0"/>
            </a:br>
            <a:r>
              <a:rPr lang="de-DE" dirty="0" smtClean="0"/>
              <a:t>(Dark-Fiber)</a:t>
            </a:r>
          </a:p>
          <a:p>
            <a:pPr>
              <a:buNone/>
            </a:pP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16</a:t>
            </a:fld>
            <a:endParaRPr lang="de-DE"/>
          </a:p>
        </p:txBody>
      </p:sp>
      <p:pic>
        <p:nvPicPr>
          <p:cNvPr id="4098" name="Picture 2" descr="https://matthewdgreen.files.wordpress.com/2019/09/addedremoved.png?w=700&amp;h=49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53580" y="1080219"/>
            <a:ext cx="5299348" cy="371711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1 – Sicherheitsaspekte (</a:t>
            </a:r>
            <a:r>
              <a:rPr lang="de-DE" dirty="0" err="1" smtClean="0"/>
              <a:t>forts</a:t>
            </a:r>
            <a:r>
              <a:rPr lang="de-DE" dirty="0" smtClean="0"/>
              <a:t>.)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Exkurs in die Realität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NSA belauscht</a:t>
            </a:r>
            <a:br>
              <a:rPr lang="de-DE" dirty="0" smtClean="0"/>
            </a:br>
            <a:r>
              <a:rPr lang="de-DE" dirty="0" smtClean="0"/>
              <a:t>unverschlüsselten</a:t>
            </a:r>
            <a:br>
              <a:rPr lang="de-DE" dirty="0" smtClean="0"/>
            </a:br>
            <a:r>
              <a:rPr lang="de-DE" dirty="0" smtClean="0"/>
              <a:t>Google-Traffic</a:t>
            </a:r>
            <a:br>
              <a:rPr lang="de-DE" dirty="0" smtClean="0"/>
            </a:br>
            <a:r>
              <a:rPr lang="de-DE" dirty="0" smtClean="0"/>
              <a:t>(Dark-Fiber)</a:t>
            </a:r>
          </a:p>
          <a:p>
            <a:pPr lvl="1">
              <a:buFont typeface="Wingdings" pitchFamily="2" charset="2"/>
              <a:buChar char="§"/>
            </a:pP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IMSI-</a:t>
            </a:r>
            <a:r>
              <a:rPr lang="de-DE" dirty="0" err="1" smtClean="0"/>
              <a:t>Catcher</a:t>
            </a:r>
            <a:r>
              <a:rPr lang="de-DE" dirty="0" smtClean="0"/>
              <a:t> in</a:t>
            </a:r>
            <a:br>
              <a:rPr lang="de-DE" dirty="0" smtClean="0"/>
            </a:br>
            <a:r>
              <a:rPr lang="de-DE" dirty="0" smtClean="0"/>
              <a:t>Gefängnissen oder</a:t>
            </a:r>
            <a:br>
              <a:rPr lang="de-DE" dirty="0" smtClean="0"/>
            </a:br>
            <a:r>
              <a:rPr lang="de-DE" dirty="0" smtClean="0"/>
              <a:t>bei Ermittlungen</a:t>
            </a:r>
          </a:p>
          <a:p>
            <a:pPr>
              <a:buNone/>
            </a:pP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17</a:t>
            </a:fld>
            <a:endParaRPr lang="de-DE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47945" y="1008211"/>
            <a:ext cx="6153055" cy="35268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2 - Sicherheitsaspekte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IEEE 802 – MAC-Schicht 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802.3ab (1000Base-T)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err="1" smtClean="0"/>
              <a:t>Authentifikation</a:t>
            </a:r>
            <a:r>
              <a:rPr lang="de-DE" dirty="0" smtClean="0"/>
              <a:t> verwendeter Hardware (z.B. auf Basis der MAC-Adresse)</a:t>
            </a:r>
          </a:p>
          <a:p>
            <a:pPr lvl="3">
              <a:buFont typeface="Wingdings" pitchFamily="2" charset="2"/>
              <a:buChar char="§"/>
            </a:pPr>
            <a:r>
              <a:rPr lang="de-DE" dirty="0" smtClean="0"/>
              <a:t>Einfach zu fälschen (Spoofing)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Zertifikatbasierte </a:t>
            </a:r>
            <a:r>
              <a:rPr lang="de-DE" dirty="0" err="1" smtClean="0"/>
              <a:t>Authentifikation</a:t>
            </a:r>
            <a:r>
              <a:rPr lang="de-DE" dirty="0" smtClean="0"/>
              <a:t> (802.1X „Port-</a:t>
            </a:r>
            <a:r>
              <a:rPr lang="de-DE" dirty="0" err="1" smtClean="0"/>
              <a:t>based</a:t>
            </a:r>
            <a:r>
              <a:rPr lang="de-DE" dirty="0" smtClean="0"/>
              <a:t> Authentication“)</a:t>
            </a:r>
          </a:p>
          <a:p>
            <a:pPr lvl="3">
              <a:buFont typeface="Wingdings" pitchFamily="2" charset="2"/>
              <a:buChar char="§"/>
            </a:pPr>
            <a:r>
              <a:rPr lang="de-DE" dirty="0" smtClean="0"/>
              <a:t>Zertifikate zur Authentifikation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18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2 - Sicherheitsaspekte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IEEE 802 – MAC-Schicht 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802.3ab (1000Base-T)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err="1" smtClean="0"/>
              <a:t>Authentifikation</a:t>
            </a:r>
            <a:r>
              <a:rPr lang="de-DE" dirty="0" smtClean="0"/>
              <a:t> verwendeter Hardware (z.B. auf Basis der MAC-Adresse)</a:t>
            </a:r>
          </a:p>
          <a:p>
            <a:pPr lvl="3">
              <a:buFont typeface="Wingdings" pitchFamily="2" charset="2"/>
              <a:buChar char="§"/>
            </a:pPr>
            <a:r>
              <a:rPr lang="de-DE" dirty="0" smtClean="0"/>
              <a:t>Einfach zu fälschen (Spoofing)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Zertifikatbasierte </a:t>
            </a:r>
            <a:r>
              <a:rPr lang="de-DE" dirty="0" err="1" smtClean="0"/>
              <a:t>Authentifikation</a:t>
            </a:r>
            <a:r>
              <a:rPr lang="de-DE" dirty="0" smtClean="0"/>
              <a:t> (802.1X „Port-</a:t>
            </a:r>
            <a:r>
              <a:rPr lang="de-DE" dirty="0" err="1" smtClean="0"/>
              <a:t>based</a:t>
            </a:r>
            <a:r>
              <a:rPr lang="de-DE" dirty="0" smtClean="0"/>
              <a:t> Authentication“)</a:t>
            </a:r>
          </a:p>
          <a:p>
            <a:pPr lvl="3">
              <a:buFont typeface="Wingdings" pitchFamily="2" charset="2"/>
              <a:buChar char="§"/>
            </a:pPr>
            <a:r>
              <a:rPr lang="de-DE" dirty="0" smtClean="0"/>
              <a:t>Zertifikate zur </a:t>
            </a:r>
            <a:r>
              <a:rPr lang="de-DE" dirty="0" err="1" smtClean="0"/>
              <a:t>Authentifikation</a:t>
            </a: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802.11  (WLAN)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WEP (Wired </a:t>
            </a:r>
            <a:r>
              <a:rPr lang="de-DE" dirty="0" err="1" smtClean="0"/>
              <a:t>equivalent</a:t>
            </a:r>
            <a:r>
              <a:rPr lang="de-DE" dirty="0" smtClean="0"/>
              <a:t> </a:t>
            </a:r>
            <a:r>
              <a:rPr lang="de-DE" dirty="0" err="1" smtClean="0"/>
              <a:t>privacy</a:t>
            </a:r>
            <a:r>
              <a:rPr lang="de-DE" dirty="0" smtClean="0"/>
              <a:t>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WPA/WPA2/WPA3 (</a:t>
            </a:r>
            <a:r>
              <a:rPr lang="de-DE" dirty="0" err="1" smtClean="0"/>
              <a:t>WiFi</a:t>
            </a:r>
            <a:r>
              <a:rPr lang="de-DE" dirty="0" smtClean="0"/>
              <a:t> </a:t>
            </a:r>
            <a:r>
              <a:rPr lang="de-DE" dirty="0" err="1" smtClean="0"/>
              <a:t>Protected</a:t>
            </a:r>
            <a:r>
              <a:rPr lang="de-DE" dirty="0" smtClean="0"/>
              <a:t> Access)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Verschlüsselung und </a:t>
            </a:r>
            <a:r>
              <a:rPr lang="de-DE" dirty="0" err="1" smtClean="0"/>
              <a:t>Authentifikation</a:t>
            </a: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7" name="Rechteck 6"/>
          <p:cNvSpPr/>
          <p:nvPr/>
        </p:nvSpPr>
        <p:spPr>
          <a:xfrm rot="21007916">
            <a:off x="929909" y="1812778"/>
            <a:ext cx="76461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de-DE" sz="5400" b="1" cap="all" spc="0" dirty="0" smtClean="0">
                <a:ln w="0"/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Keine Verschlüsselung</a:t>
            </a:r>
            <a:endParaRPr lang="de-DE" sz="5400" b="1" cap="all" spc="0" dirty="0">
              <a:ln w="0"/>
              <a:solidFill>
                <a:srgbClr val="FF0000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255354" y="3675870"/>
            <a:ext cx="136127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de-DE" sz="2000" b="1" cap="all" spc="0" dirty="0" smtClean="0">
                <a:ln w="0"/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Unsicher!</a:t>
            </a:r>
            <a:endParaRPr lang="de-DE" sz="2000" b="1" cap="all" spc="0" dirty="0">
              <a:ln w="0"/>
              <a:solidFill>
                <a:srgbClr val="FF0000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/>
      <p:bldP spid="8" grpId="0" uiExpan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Kapitel 1</a:t>
            </a:r>
          </a:p>
        </p:txBody>
      </p:sp>
      <p:sp>
        <p:nvSpPr>
          <p:cNvPr id="14" name="Titel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Wiederholung</a:t>
            </a:r>
            <a:br>
              <a:rPr lang="de-DE" dirty="0" smtClean="0"/>
            </a:br>
            <a:r>
              <a:rPr lang="de-DE" dirty="0" smtClean="0"/>
              <a:t>OSI-Layer 1 + 2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2730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2 – Sicherheitsaspekte (</a:t>
            </a:r>
            <a:r>
              <a:rPr lang="de-DE" dirty="0" err="1" smtClean="0"/>
              <a:t>forts</a:t>
            </a:r>
            <a:r>
              <a:rPr lang="de-DE" dirty="0" smtClean="0"/>
              <a:t>.)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PPP/PPTP/</a:t>
            </a:r>
            <a:r>
              <a:rPr lang="de-DE" dirty="0" err="1" smtClean="0"/>
              <a:t>PPPoE</a:t>
            </a: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PAP (Password Authentication Protocol)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Unverschlüsselte Übertragung von Benutzername : Passwort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CHAP (Challenge Handshake Authentication Protocol)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Zufallszahl des Servers mit Benutzerpasswort </a:t>
            </a:r>
            <a:r>
              <a:rPr lang="de-DE" dirty="0" err="1" smtClean="0"/>
              <a:t>gehashed</a:t>
            </a:r>
            <a:endParaRPr lang="de-DE" dirty="0" smtClean="0"/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MS-CHAPv2 mit MD4/DES mit Bruteforce zu knacken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EAP (Extensible Authentication Protocol)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2-Phasen-Authentifikation (z.B. mit RADIUS)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Erlaubt Verwendung von Authentication-Protokollen (z.B. </a:t>
            </a:r>
            <a:r>
              <a:rPr lang="de-DE" dirty="0" err="1" smtClean="0"/>
              <a:t>Kerberos</a:t>
            </a:r>
            <a:r>
              <a:rPr lang="de-DE" dirty="0" smtClean="0"/>
              <a:t>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&gt;40 konkrete Verfahren (z.B. EAP-TLS, EAP-MD5, EAP-TTLS, …)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20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2 – Sicherheitsaspekte (</a:t>
            </a:r>
            <a:r>
              <a:rPr lang="de-DE" dirty="0" err="1" smtClean="0"/>
              <a:t>forts</a:t>
            </a:r>
            <a:r>
              <a:rPr lang="de-DE" dirty="0" smtClean="0"/>
              <a:t>.)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ARP (</a:t>
            </a:r>
            <a:r>
              <a:rPr lang="de-DE" dirty="0" err="1" smtClean="0"/>
              <a:t>Address</a:t>
            </a:r>
            <a:r>
              <a:rPr lang="de-DE" dirty="0" smtClean="0"/>
              <a:t> Resolution Protocol, RFC826)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Kommunikation auf L2 über MAC-Adressen der Netzwerk-Hardware</a:t>
            </a:r>
          </a:p>
          <a:p>
            <a:pPr lvl="1">
              <a:buNone/>
            </a:pPr>
            <a:endParaRPr lang="de-DE" dirty="0" smtClean="0"/>
          </a:p>
          <a:p>
            <a:pPr lvl="1">
              <a:buNone/>
            </a:pPr>
            <a:endParaRPr lang="de-DE" dirty="0" smtClean="0"/>
          </a:p>
          <a:p>
            <a:pPr lvl="1">
              <a:buNone/>
            </a:pP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Zuordnung übergeordneter Adressen (z.B. IP-Adressen) zu MAC-Adressen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Keine Sicherheitsmechanismen (Broadcast </a:t>
            </a:r>
            <a:r>
              <a:rPr lang="de-DE" dirty="0" err="1" smtClean="0"/>
              <a:t>request</a:t>
            </a:r>
            <a:r>
              <a:rPr lang="de-DE" dirty="0" smtClean="0"/>
              <a:t>; Broadcast/</a:t>
            </a:r>
            <a:r>
              <a:rPr lang="de-DE" dirty="0" err="1" smtClean="0"/>
              <a:t>Unicast</a:t>
            </a:r>
            <a:r>
              <a:rPr lang="de-DE" dirty="0" smtClean="0"/>
              <a:t> </a:t>
            </a:r>
            <a:r>
              <a:rPr lang="de-DE" dirty="0" err="1" smtClean="0"/>
              <a:t>response</a:t>
            </a:r>
            <a:r>
              <a:rPr lang="de-DE" dirty="0" smtClean="0"/>
              <a:t>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ARP findet meist vom Benutzer unbemerkt statt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21</a:t>
            </a:fld>
            <a:endParaRPr lang="de-DE"/>
          </a:p>
        </p:txBody>
      </p:sp>
      <p:pic>
        <p:nvPicPr>
          <p:cNvPr id="3891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83954" y="1800299"/>
            <a:ext cx="3634283" cy="12364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2 – Sicherheitsaspekte (</a:t>
            </a:r>
            <a:r>
              <a:rPr lang="de-DE" dirty="0" err="1" smtClean="0"/>
              <a:t>forts</a:t>
            </a:r>
            <a:r>
              <a:rPr lang="de-DE" dirty="0" smtClean="0"/>
              <a:t>.)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ARP (</a:t>
            </a:r>
            <a:r>
              <a:rPr lang="de-DE" dirty="0" err="1" smtClean="0"/>
              <a:t>Address</a:t>
            </a:r>
            <a:r>
              <a:rPr lang="de-DE" dirty="0" smtClean="0"/>
              <a:t> Resolution Protocol, RFC826)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Rechner pflegt einen ARP-Cache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22</a:t>
            </a:fld>
            <a:endParaRPr lang="de-DE"/>
          </a:p>
        </p:txBody>
      </p:sp>
      <p:pic>
        <p:nvPicPr>
          <p:cNvPr id="4198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4503" y="2050575"/>
            <a:ext cx="7703866" cy="27020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9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9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2 – Sicherheitsaspekte (</a:t>
            </a:r>
            <a:r>
              <a:rPr lang="de-DE" dirty="0" err="1" smtClean="0"/>
              <a:t>forts</a:t>
            </a:r>
            <a:r>
              <a:rPr lang="de-DE" dirty="0" smtClean="0"/>
              <a:t>.)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ARP (</a:t>
            </a:r>
            <a:r>
              <a:rPr lang="de-DE" dirty="0" err="1" smtClean="0"/>
              <a:t>Address</a:t>
            </a:r>
            <a:r>
              <a:rPr lang="de-DE" dirty="0" smtClean="0"/>
              <a:t> Resolution Protocol, RFC826)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Manipulation des ARP-Cache durch gefälschte Antworten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ARP-Cache </a:t>
            </a:r>
            <a:r>
              <a:rPr lang="de-DE" dirty="0" err="1" smtClean="0"/>
              <a:t>poisoning</a:t>
            </a:r>
            <a:r>
              <a:rPr lang="de-DE" dirty="0" smtClean="0"/>
              <a:t> / ARP-Spoofing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Ermöglicht Man-in-</a:t>
            </a:r>
            <a:r>
              <a:rPr lang="de-DE" dirty="0" err="1" smtClean="0"/>
              <a:t>the</a:t>
            </a:r>
            <a:r>
              <a:rPr lang="de-DE" dirty="0" smtClean="0"/>
              <a:t>-</a:t>
            </a:r>
            <a:r>
              <a:rPr lang="de-DE" dirty="0" err="1" smtClean="0"/>
              <a:t>middle</a:t>
            </a:r>
            <a:endParaRPr lang="de-DE" dirty="0" smtClean="0"/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Nur in lokalen Netzen möglich (Layer 2!)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Angriff ist ohne technisches Verständnis möglich</a:t>
            </a:r>
          </a:p>
          <a:p>
            <a:pPr lvl="3">
              <a:buFont typeface="Wingdings" pitchFamily="2" charset="2"/>
              <a:buChar char="§"/>
            </a:pPr>
            <a:r>
              <a:rPr lang="de-DE" dirty="0" smtClean="0"/>
              <a:t>Linux: z.B. </a:t>
            </a:r>
            <a:r>
              <a:rPr lang="de-DE" dirty="0" err="1" smtClean="0"/>
              <a:t>Ettercap</a:t>
            </a:r>
            <a:endParaRPr lang="de-DE" dirty="0" smtClean="0"/>
          </a:p>
          <a:p>
            <a:pPr lvl="3">
              <a:buFont typeface="Wingdings" pitchFamily="2" charset="2"/>
              <a:buChar char="§"/>
            </a:pPr>
            <a:r>
              <a:rPr lang="de-DE" dirty="0" smtClean="0"/>
              <a:t>Windows: z.B. </a:t>
            </a:r>
            <a:r>
              <a:rPr lang="de-DE" dirty="0" err="1" smtClean="0"/>
              <a:t>Cain&amp;Abel</a:t>
            </a:r>
            <a:r>
              <a:rPr lang="de-DE" dirty="0" smtClean="0"/>
              <a:t> (oxid.it)</a:t>
            </a:r>
          </a:p>
          <a:p>
            <a:pPr lvl="1">
              <a:buFont typeface="Wingdings" pitchFamily="2" charset="2"/>
              <a:buChar char="§"/>
            </a:pP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23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2 – Sicherheitsaspekte (</a:t>
            </a:r>
            <a:r>
              <a:rPr lang="de-DE" dirty="0" err="1" smtClean="0"/>
              <a:t>forts</a:t>
            </a:r>
            <a:r>
              <a:rPr lang="de-DE" dirty="0" smtClean="0"/>
              <a:t>.)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24</a:t>
            </a:fld>
            <a:endParaRPr lang="de-DE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61653" y="1214330"/>
            <a:ext cx="6893718" cy="34875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hteck 7"/>
          <p:cNvSpPr/>
          <p:nvPr/>
        </p:nvSpPr>
        <p:spPr>
          <a:xfrm>
            <a:off x="2438747" y="1853257"/>
            <a:ext cx="504056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dirty="0" err="1" smtClean="0">
              <a:solidFill>
                <a:schemeClr val="accent2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4560887" y="1853257"/>
            <a:ext cx="504056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dirty="0" err="1" smtClean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4573E-6 3.62745E-6 L 0.05475 3.62745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3223E-6 3.62745E-6 L -0.05476 3.62745E-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477 3.53841E-6 L -0.04926 0.0018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477 -2.5528E-6 L -0.27937 0.00092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2 – Sicherheitsaspekte (</a:t>
            </a:r>
            <a:r>
              <a:rPr lang="de-DE" dirty="0" err="1" smtClean="0"/>
              <a:t>forts</a:t>
            </a:r>
            <a:r>
              <a:rPr lang="de-DE" dirty="0" smtClean="0"/>
              <a:t>.)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err="1" smtClean="0"/>
              <a:t>Denial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Service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err="1" smtClean="0"/>
              <a:t>Flooding</a:t>
            </a:r>
            <a:endParaRPr lang="de-DE" dirty="0" smtClean="0"/>
          </a:p>
          <a:p>
            <a:pPr lvl="2">
              <a:buFont typeface="Wingdings" pitchFamily="2" charset="2"/>
              <a:buChar char="§"/>
            </a:pPr>
            <a:r>
              <a:rPr lang="de-DE" dirty="0" err="1" smtClean="0"/>
              <a:t>Unicast</a:t>
            </a:r>
            <a:r>
              <a:rPr lang="de-DE" dirty="0" smtClean="0"/>
              <a:t> </a:t>
            </a:r>
            <a:r>
              <a:rPr lang="de-DE" dirty="0" err="1" smtClean="0"/>
              <a:t>Flooding</a:t>
            </a:r>
            <a:r>
              <a:rPr lang="de-DE" dirty="0" smtClean="0"/>
              <a:t> eines Hosts (auch mit Hilfe von ARP möglich)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err="1" smtClean="0"/>
              <a:t>Flooding</a:t>
            </a:r>
            <a:r>
              <a:rPr lang="de-DE" dirty="0" smtClean="0"/>
              <a:t> eines Switches mit ARP-Paketen / gefälschten Ethernet Frames</a:t>
            </a:r>
          </a:p>
          <a:p>
            <a:pPr lvl="1">
              <a:buFont typeface="Wingdings" pitchFamily="2" charset="2"/>
              <a:buChar char="§"/>
            </a:pPr>
            <a:endParaRPr lang="de-DE" dirty="0" smtClean="0"/>
          </a:p>
          <a:p>
            <a:pPr>
              <a:buNone/>
            </a:pPr>
            <a:r>
              <a:rPr lang="de-DE" dirty="0" smtClean="0"/>
              <a:t>Zusammenfassend: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Layer-2-Sicherheitsprobleme sind nur bedingt durch Sicherheitsmechanismen auf höheren Schichten zu kompensieren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25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OSI Layer 1 + 2: Fazit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Rückblick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ISO/OSI-Layer 1 und 2 (MAC &amp; LLC nach IEEE 802)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Unterschiedliche Protokolle auf beiden Schichten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1000Base-T / ARCNET / Ethernet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CSMA/CD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Ethernet / WLAN / Bluetooth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Sicherheitsaspekte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ARP-Spoofing / -Cache-</a:t>
            </a:r>
            <a:r>
              <a:rPr lang="de-DE" dirty="0" err="1" smtClean="0"/>
              <a:t>Poisoning</a:t>
            </a:r>
            <a:endParaRPr lang="de-DE" dirty="0" smtClean="0"/>
          </a:p>
          <a:p>
            <a:pPr lvl="2">
              <a:buFont typeface="Wingdings" pitchFamily="2" charset="2"/>
              <a:buChar char="§"/>
            </a:pPr>
            <a:r>
              <a:rPr lang="de-DE" dirty="0" err="1" smtClean="0"/>
              <a:t>Denial</a:t>
            </a:r>
            <a:r>
              <a:rPr lang="de-DE" dirty="0" smtClean="0"/>
              <a:t>-</a:t>
            </a:r>
            <a:r>
              <a:rPr lang="de-DE" dirty="0" err="1" smtClean="0"/>
              <a:t>of</a:t>
            </a:r>
            <a:r>
              <a:rPr lang="de-DE" dirty="0" smtClean="0"/>
              <a:t>-Service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26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Ausgabe Übungszettel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smtClean="0"/>
              <a:t>Immer dienstags </a:t>
            </a:r>
            <a:r>
              <a:rPr lang="de-DE" dirty="0" smtClean="0"/>
              <a:t>(vor der Übung) auf der Vorlesungswebseite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1 Woche Bearbeitungszeit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Abgabe in Gruppen</a:t>
            </a:r>
          </a:p>
          <a:p>
            <a:pPr>
              <a:buNone/>
            </a:pPr>
            <a:endParaRPr lang="de-DE" dirty="0" smtClean="0"/>
          </a:p>
          <a:p>
            <a:pPr algn="ctr">
              <a:buNone/>
            </a:pPr>
            <a:r>
              <a:rPr lang="de-DE" sz="3600" b="1" dirty="0" smtClean="0">
                <a:solidFill>
                  <a:srgbClr val="FF0000"/>
                </a:solidFill>
              </a:rPr>
              <a:t>Morgen ist noch keine Übung!</a:t>
            </a:r>
          </a:p>
          <a:p>
            <a:pPr lvl="1">
              <a:buFont typeface="Wingdings" pitchFamily="2" charset="2"/>
              <a:buChar char="§"/>
            </a:pP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27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Ende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err="1" smtClean="0"/>
              <a:t>Vielen</a:t>
            </a:r>
            <a:r>
              <a:rPr lang="en-US" dirty="0" smtClean="0"/>
              <a:t> Dank </a:t>
            </a:r>
            <a:r>
              <a:rPr lang="en-US" dirty="0" err="1" smtClean="0"/>
              <a:t>für</a:t>
            </a:r>
            <a:r>
              <a:rPr lang="en-US" dirty="0" smtClean="0"/>
              <a:t> die </a:t>
            </a:r>
            <a:r>
              <a:rPr lang="en-US" dirty="0" err="1" smtClean="0"/>
              <a:t>Aufmerksamkeit</a:t>
            </a:r>
            <a:r>
              <a:rPr lang="en-US" dirty="0" smtClean="0"/>
              <a:t>!</a:t>
            </a:r>
          </a:p>
          <a:p>
            <a:pPr>
              <a:buNone/>
            </a:pPr>
            <a:r>
              <a:rPr lang="en-US" dirty="0" err="1" smtClean="0"/>
              <a:t>Fragen</a:t>
            </a:r>
            <a:r>
              <a:rPr lang="en-US" dirty="0" smtClean="0"/>
              <a:t>?</a:t>
            </a:r>
          </a:p>
          <a:p>
            <a:pPr>
              <a:buNone/>
            </a:pPr>
            <a:r>
              <a:rPr lang="en-US" dirty="0" err="1" smtClean="0"/>
              <a:t>Nächste</a:t>
            </a:r>
            <a:r>
              <a:rPr lang="en-US" dirty="0" smtClean="0"/>
              <a:t> </a:t>
            </a:r>
            <a:r>
              <a:rPr lang="en-US" dirty="0" err="1" smtClean="0"/>
              <a:t>Vorlesung</a:t>
            </a:r>
            <a:r>
              <a:rPr lang="en-US" dirty="0" smtClean="0"/>
              <a:t>: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Montag, 17. April 2023</a:t>
            </a:r>
          </a:p>
          <a:p>
            <a:pPr>
              <a:buNone/>
            </a:pPr>
            <a:r>
              <a:rPr lang="en-US" dirty="0" err="1" smtClean="0"/>
              <a:t>Nächste</a:t>
            </a:r>
            <a:r>
              <a:rPr lang="en-US" dirty="0" smtClean="0"/>
              <a:t> </a:t>
            </a:r>
            <a:r>
              <a:rPr lang="en-US" dirty="0" err="1" smtClean="0"/>
              <a:t>Übung</a:t>
            </a:r>
            <a:r>
              <a:rPr lang="en-US" dirty="0" smtClean="0"/>
              <a:t>: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Dienstag</a:t>
            </a:r>
            <a:r>
              <a:rPr lang="en-US" dirty="0" smtClean="0"/>
              <a:t>, 18. April 2023 – 16 </a:t>
            </a:r>
            <a:r>
              <a:rPr lang="en-US" dirty="0" err="1" smtClean="0"/>
              <a:t>Uhr</a:t>
            </a:r>
            <a:endParaRPr lang="en-US" dirty="0" smtClean="0"/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Abgabe</a:t>
            </a:r>
            <a:r>
              <a:rPr lang="en-US" dirty="0" smtClean="0"/>
              <a:t> des </a:t>
            </a:r>
            <a:r>
              <a:rPr lang="en-US" dirty="0" err="1" smtClean="0"/>
              <a:t>Übungszettels</a:t>
            </a:r>
            <a:r>
              <a:rPr lang="en-US" dirty="0" smtClean="0"/>
              <a:t> 1 </a:t>
            </a:r>
            <a:r>
              <a:rPr lang="en-US" dirty="0" err="1" smtClean="0"/>
              <a:t>bis</a:t>
            </a:r>
            <a:r>
              <a:rPr lang="en-US" dirty="0" smtClean="0"/>
              <a:t> </a:t>
            </a:r>
            <a:r>
              <a:rPr lang="en-US" dirty="0" err="1" smtClean="0"/>
              <a:t>zum</a:t>
            </a:r>
            <a:r>
              <a:rPr lang="en-US" smtClean="0"/>
              <a:t> 18. </a:t>
            </a:r>
            <a:r>
              <a:rPr lang="en-US" dirty="0" smtClean="0"/>
              <a:t>– 16 </a:t>
            </a:r>
            <a:r>
              <a:rPr lang="en-US" dirty="0" err="1" smtClean="0"/>
              <a:t>Uhr</a:t>
            </a:r>
            <a:endParaRPr lang="en-US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28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Netzwerke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err="1" smtClean="0">
                <a:latin typeface="Exo 2 Medium" pitchFamily="50" charset="0"/>
              </a:rPr>
              <a:t>Lastverbund</a:t>
            </a:r>
            <a:endParaRPr lang="en-US" dirty="0" smtClean="0">
              <a:latin typeface="Exo 2 Medium" pitchFamily="50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dirty="0" err="1" smtClean="0">
                <a:latin typeface="Exo 2 Medium" pitchFamily="50" charset="0"/>
              </a:rPr>
              <a:t>Aufgabenverteilung</a:t>
            </a:r>
            <a:r>
              <a:rPr lang="en-US" dirty="0" smtClean="0">
                <a:latin typeface="Exo 2 Medium" pitchFamily="50" charset="0"/>
              </a:rPr>
              <a:t> an </a:t>
            </a:r>
            <a:r>
              <a:rPr lang="en-US" dirty="0" err="1" smtClean="0">
                <a:latin typeface="Exo 2 Medium" pitchFamily="50" charset="0"/>
              </a:rPr>
              <a:t>unterschiedliche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Endpunkte</a:t>
            </a:r>
            <a:endParaRPr lang="en-US" dirty="0" smtClean="0">
              <a:latin typeface="Exo 2 Medium" pitchFamily="50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dirty="0" smtClean="0">
                <a:latin typeface="Exo 2 Medium" pitchFamily="50" charset="0"/>
              </a:rPr>
              <a:t>(</a:t>
            </a:r>
            <a:r>
              <a:rPr lang="en-US" dirty="0" err="1" smtClean="0">
                <a:latin typeface="Exo 2 Medium" pitchFamily="50" charset="0"/>
              </a:rPr>
              <a:t>Optimale</a:t>
            </a:r>
            <a:r>
              <a:rPr lang="en-US" dirty="0" smtClean="0">
                <a:latin typeface="Exo 2 Medium" pitchFamily="50" charset="0"/>
              </a:rPr>
              <a:t>) </a:t>
            </a:r>
            <a:r>
              <a:rPr lang="en-US" dirty="0" err="1" smtClean="0">
                <a:latin typeface="Exo 2 Medium" pitchFamily="50" charset="0"/>
              </a:rPr>
              <a:t>Lastverteilung</a:t>
            </a:r>
            <a:r>
              <a:rPr lang="en-US" dirty="0" smtClean="0">
                <a:latin typeface="Exo 2 Medium" pitchFamily="50" charset="0"/>
              </a:rPr>
              <a:t> / </a:t>
            </a:r>
            <a:r>
              <a:rPr lang="en-US" dirty="0" err="1" smtClean="0">
                <a:latin typeface="Exo 2 Medium" pitchFamily="50" charset="0"/>
              </a:rPr>
              <a:t>Ressourcennutzung</a:t>
            </a:r>
            <a:endParaRPr lang="en-US" dirty="0" smtClean="0">
              <a:latin typeface="Exo 2 Medium" pitchFamily="50" charset="0"/>
            </a:endParaRPr>
          </a:p>
          <a:p>
            <a:pPr>
              <a:buNone/>
            </a:pPr>
            <a:r>
              <a:rPr lang="en-US" dirty="0" err="1" smtClean="0">
                <a:latin typeface="Exo 2 Medium" pitchFamily="50" charset="0"/>
              </a:rPr>
              <a:t>Leistungsverbund</a:t>
            </a:r>
            <a:endParaRPr lang="en-US" dirty="0" smtClean="0">
              <a:latin typeface="Exo 2 Medium" pitchFamily="50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dirty="0" err="1" smtClean="0">
                <a:latin typeface="Exo 2 Medium" pitchFamily="50" charset="0"/>
              </a:rPr>
              <a:t>Unterschiedliche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spezialisierte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Endpunkte</a:t>
            </a:r>
            <a:endParaRPr lang="en-US" dirty="0" smtClean="0">
              <a:latin typeface="Exo 2 Medium" pitchFamily="50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dirty="0" err="1" smtClean="0">
                <a:latin typeface="Exo 2 Medium" pitchFamily="50" charset="0"/>
              </a:rPr>
              <a:t>Zusammengefasst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zu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einer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logischen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Einheit</a:t>
            </a:r>
            <a:endParaRPr lang="en-US" dirty="0" smtClean="0">
              <a:latin typeface="Exo 2 Medium" pitchFamily="50" charset="0"/>
            </a:endParaRPr>
          </a:p>
          <a:p>
            <a:pPr>
              <a:buNone/>
            </a:pPr>
            <a:r>
              <a:rPr lang="en-US" dirty="0" err="1" smtClean="0">
                <a:latin typeface="Exo 2 Medium" pitchFamily="50" charset="0"/>
              </a:rPr>
              <a:t>Verfügbarkeitsverbund</a:t>
            </a:r>
            <a:endParaRPr lang="en-US" dirty="0" smtClean="0">
              <a:latin typeface="Exo 2 Medium" pitchFamily="50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dirty="0" err="1" smtClean="0">
                <a:latin typeface="Exo 2 Medium" pitchFamily="50" charset="0"/>
              </a:rPr>
              <a:t>Redundanz</a:t>
            </a:r>
            <a:r>
              <a:rPr lang="en-US" dirty="0" smtClean="0">
                <a:latin typeface="Exo 2 Medium" pitchFamily="50" charset="0"/>
              </a:rPr>
              <a:t> / Load-Balancing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>
                <a:latin typeface="Exo 2 Medium" pitchFamily="50" charset="0"/>
              </a:rPr>
              <a:t>Problem: </a:t>
            </a:r>
            <a:r>
              <a:rPr lang="en-US" dirty="0" err="1" smtClean="0">
                <a:latin typeface="Exo 2 Medium" pitchFamily="50" charset="0"/>
              </a:rPr>
              <a:t>Datenhaltung</a:t>
            </a:r>
            <a:r>
              <a:rPr lang="en-US" dirty="0" smtClean="0">
                <a:latin typeface="Exo 2 Medium" pitchFamily="50" charset="0"/>
              </a:rPr>
              <a:t> oft </a:t>
            </a:r>
            <a:r>
              <a:rPr lang="en-US" dirty="0" err="1" smtClean="0">
                <a:latin typeface="Exo 2 Medium" pitchFamily="50" charset="0"/>
              </a:rPr>
              <a:t>nicht</a:t>
            </a:r>
            <a:r>
              <a:rPr lang="en-US" dirty="0" smtClean="0">
                <a:latin typeface="Exo 2 Medium" pitchFamily="50" charset="0"/>
              </a:rPr>
              <a:t> redundant</a:t>
            </a:r>
            <a:endParaRPr lang="de-DE" dirty="0" smtClean="0">
              <a:latin typeface="Exo 2 Medium" pitchFamily="50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0031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Netzwerke</a:t>
            </a:r>
            <a:r>
              <a:rPr lang="en-US" dirty="0" smtClean="0"/>
              <a:t> (forts.)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err="1" smtClean="0">
                <a:latin typeface="Exo 2 Medium" pitchFamily="50" charset="0"/>
              </a:rPr>
              <a:t>Funktionsverbund</a:t>
            </a:r>
            <a:endParaRPr lang="en-US" dirty="0" smtClean="0">
              <a:latin typeface="Exo 2 Medium" pitchFamily="50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dirty="0" err="1" smtClean="0">
                <a:latin typeface="Exo 2 Medium" pitchFamily="50" charset="0"/>
              </a:rPr>
              <a:t>Geteilte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Ressourcennutzung</a:t>
            </a:r>
            <a:r>
              <a:rPr lang="en-US" dirty="0" smtClean="0">
                <a:latin typeface="Exo 2 Medium" pitchFamily="50" charset="0"/>
              </a:rPr>
              <a:t> (</a:t>
            </a:r>
            <a:r>
              <a:rPr lang="en-US" dirty="0" err="1" smtClean="0">
                <a:latin typeface="Exo 2 Medium" pitchFamily="50" charset="0"/>
              </a:rPr>
              <a:t>Festplattenspeicher</a:t>
            </a:r>
            <a:r>
              <a:rPr lang="en-US" dirty="0" smtClean="0">
                <a:latin typeface="Exo 2 Medium" pitchFamily="50" charset="0"/>
              </a:rPr>
              <a:t>, Software, etc.)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>
                <a:latin typeface="Exo 2 Medium" pitchFamily="50" charset="0"/>
              </a:rPr>
              <a:t>Virtuelle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Umgebung</a:t>
            </a:r>
            <a:r>
              <a:rPr lang="en-US" dirty="0" smtClean="0">
                <a:latin typeface="Exo 2 Medium" pitchFamily="50" charset="0"/>
              </a:rPr>
              <a:t> (</a:t>
            </a:r>
            <a:r>
              <a:rPr lang="en-US" dirty="0" err="1" smtClean="0">
                <a:latin typeface="Exo 2 Medium" pitchFamily="50" charset="0"/>
              </a:rPr>
              <a:t>Abstraktion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für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Benutzer</a:t>
            </a:r>
            <a:r>
              <a:rPr lang="en-US" dirty="0" smtClean="0">
                <a:latin typeface="Exo 2 Medium" pitchFamily="50" charset="0"/>
              </a:rPr>
              <a:t>)</a:t>
            </a:r>
          </a:p>
          <a:p>
            <a:pPr>
              <a:buNone/>
            </a:pPr>
            <a:r>
              <a:rPr lang="en-US" dirty="0" err="1" smtClean="0">
                <a:latin typeface="Exo 2 Medium" pitchFamily="50" charset="0"/>
              </a:rPr>
              <a:t>Datenverbund</a:t>
            </a:r>
            <a:endParaRPr lang="en-US" dirty="0" smtClean="0">
              <a:latin typeface="Exo 2 Medium" pitchFamily="50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dirty="0" err="1" smtClean="0">
                <a:latin typeface="Exo 2 Medium" pitchFamily="50" charset="0"/>
              </a:rPr>
              <a:t>Zugriff</a:t>
            </a:r>
            <a:r>
              <a:rPr lang="en-US" dirty="0" smtClean="0">
                <a:latin typeface="Exo 2 Medium" pitchFamily="50" charset="0"/>
              </a:rPr>
              <a:t> auf </a:t>
            </a:r>
            <a:r>
              <a:rPr lang="en-US" dirty="0" err="1" smtClean="0">
                <a:latin typeface="Exo 2 Medium" pitchFamily="50" charset="0"/>
              </a:rPr>
              <a:t>gemeinsame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Datenbestände</a:t>
            </a:r>
            <a:r>
              <a:rPr lang="en-US" dirty="0" smtClean="0">
                <a:latin typeface="Exo 2 Medium" pitchFamily="50" charset="0"/>
              </a:rPr>
              <a:t> (</a:t>
            </a:r>
            <a:r>
              <a:rPr lang="en-US" dirty="0" err="1" smtClean="0">
                <a:latin typeface="Exo 2 Medium" pitchFamily="50" charset="0"/>
              </a:rPr>
              <a:t>klassische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Datenbanken</a:t>
            </a:r>
            <a:r>
              <a:rPr lang="en-US" dirty="0" smtClean="0">
                <a:latin typeface="Exo 2 Medium" pitchFamily="50" charset="0"/>
              </a:rPr>
              <a:t>)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>
                <a:latin typeface="Exo 2 Medium" pitchFamily="50" charset="0"/>
              </a:rPr>
              <a:t>Meist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ohne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Redundanz</a:t>
            </a:r>
            <a:r>
              <a:rPr lang="en-US" dirty="0" smtClean="0">
                <a:latin typeface="Exo 2 Medium" pitchFamily="50" charset="0"/>
              </a:rPr>
              <a:t> und </a:t>
            </a:r>
            <a:r>
              <a:rPr lang="en-US" dirty="0" err="1" smtClean="0">
                <a:latin typeface="Exo 2 Medium" pitchFamily="50" charset="0"/>
              </a:rPr>
              <a:t>ortsgebunden</a:t>
            </a:r>
            <a:endParaRPr lang="en-US" dirty="0" smtClean="0">
              <a:latin typeface="Exo 2 Medium" pitchFamily="50" charset="0"/>
            </a:endParaRPr>
          </a:p>
          <a:p>
            <a:pPr>
              <a:buNone/>
            </a:pPr>
            <a:r>
              <a:rPr lang="en-US" dirty="0" err="1" smtClean="0">
                <a:latin typeface="Exo 2 Medium" pitchFamily="50" charset="0"/>
              </a:rPr>
              <a:t>Nachrichtenverbund</a:t>
            </a:r>
            <a:endParaRPr lang="en-US" dirty="0" smtClean="0">
              <a:latin typeface="Exo 2 Medium" pitchFamily="50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dirty="0" err="1" smtClean="0">
                <a:latin typeface="Exo 2 Medium" pitchFamily="50" charset="0"/>
              </a:rPr>
              <a:t>Austausch</a:t>
            </a:r>
            <a:r>
              <a:rPr lang="en-US" dirty="0" smtClean="0">
                <a:latin typeface="Exo 2 Medium" pitchFamily="50" charset="0"/>
              </a:rPr>
              <a:t> von </a:t>
            </a:r>
            <a:r>
              <a:rPr lang="en-US" dirty="0" err="1" smtClean="0">
                <a:latin typeface="Exo 2 Medium" pitchFamily="50" charset="0"/>
              </a:rPr>
              <a:t>Nachrichten</a:t>
            </a:r>
            <a:r>
              <a:rPr lang="en-US" dirty="0" smtClean="0">
                <a:latin typeface="Exo 2 Medium" pitchFamily="50" charset="0"/>
              </a:rPr>
              <a:t> / </a:t>
            </a:r>
            <a:r>
              <a:rPr lang="en-US" dirty="0" err="1" smtClean="0">
                <a:latin typeface="Exo 2 Medium" pitchFamily="50" charset="0"/>
              </a:rPr>
              <a:t>Kommunikation</a:t>
            </a:r>
            <a:endParaRPr lang="en-US" dirty="0" smtClean="0">
              <a:latin typeface="Exo 2 Medium" pitchFamily="50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dirty="0" err="1" smtClean="0">
                <a:latin typeface="Exo 2 Medium" pitchFamily="50" charset="0"/>
              </a:rPr>
              <a:t>Ortsübergreifende</a:t>
            </a:r>
            <a:r>
              <a:rPr lang="en-US" dirty="0" smtClean="0">
                <a:latin typeface="Exo 2 Medium" pitchFamily="50" charset="0"/>
              </a:rPr>
              <a:t> </a:t>
            </a:r>
            <a:r>
              <a:rPr lang="en-US" dirty="0" err="1" smtClean="0">
                <a:latin typeface="Exo 2 Medium" pitchFamily="50" charset="0"/>
              </a:rPr>
              <a:t>Erreichbarkeit</a:t>
            </a:r>
            <a:r>
              <a:rPr lang="en-US" dirty="0" smtClean="0">
                <a:latin typeface="Exo 2 Medium" pitchFamily="50" charset="0"/>
              </a:rPr>
              <a:t> von </a:t>
            </a:r>
            <a:r>
              <a:rPr lang="en-US" dirty="0" err="1" smtClean="0">
                <a:latin typeface="Exo 2 Medium" pitchFamily="50" charset="0"/>
              </a:rPr>
              <a:t>Kommunikationspartnern</a:t>
            </a:r>
            <a:endParaRPr lang="en-US" dirty="0" smtClean="0">
              <a:latin typeface="Exo 2 Medium" pitchFamily="50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0031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Netzwerke</a:t>
            </a:r>
            <a:r>
              <a:rPr lang="en-US" dirty="0" smtClean="0"/>
              <a:t> (forts.)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err="1" smtClean="0">
                <a:solidFill>
                  <a:srgbClr val="FF0000"/>
                </a:solidFill>
              </a:rPr>
              <a:t>Achtung</a:t>
            </a:r>
            <a:r>
              <a:rPr lang="en-US" dirty="0" smtClean="0">
                <a:solidFill>
                  <a:srgbClr val="FF0000"/>
                </a:solidFill>
              </a:rPr>
              <a:t>!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Das World Wide Web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nicht</a:t>
            </a:r>
            <a:r>
              <a:rPr lang="en-US" dirty="0" smtClean="0"/>
              <a:t> das Internet!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 err="1" smtClean="0"/>
              <a:t>Vielmehr</a:t>
            </a:r>
            <a:r>
              <a:rPr lang="en-US" dirty="0" smtClean="0"/>
              <a:t> </a:t>
            </a:r>
            <a:r>
              <a:rPr lang="en-US" dirty="0" err="1" smtClean="0"/>
              <a:t>bietet</a:t>
            </a:r>
            <a:r>
              <a:rPr lang="en-US" dirty="0" smtClean="0"/>
              <a:t> das Internet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technische</a:t>
            </a:r>
            <a:r>
              <a:rPr lang="en-US" dirty="0" smtClean="0"/>
              <a:t> Basis</a:t>
            </a:r>
            <a:br>
              <a:rPr lang="en-US" dirty="0" smtClean="0"/>
            </a:br>
            <a:r>
              <a:rPr lang="en-US" dirty="0" err="1" smtClean="0"/>
              <a:t>für</a:t>
            </a:r>
            <a:r>
              <a:rPr lang="en-US" dirty="0" smtClean="0"/>
              <a:t> das WWW und </a:t>
            </a:r>
            <a:r>
              <a:rPr lang="en-US" dirty="0" err="1" smtClean="0"/>
              <a:t>weitere</a:t>
            </a:r>
            <a:r>
              <a:rPr lang="en-US" dirty="0" smtClean="0"/>
              <a:t> </a:t>
            </a:r>
            <a:r>
              <a:rPr lang="en-US" dirty="0" err="1" smtClean="0"/>
              <a:t>Dienste</a:t>
            </a:r>
            <a:endParaRPr lang="en-US" dirty="0" smtClean="0"/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Das Internet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nicht</a:t>
            </a:r>
            <a:r>
              <a:rPr lang="en-US" dirty="0" smtClean="0"/>
              <a:t> das </a:t>
            </a:r>
            <a:r>
              <a:rPr lang="en-US" dirty="0" err="1" smtClean="0"/>
              <a:t>einzige</a:t>
            </a:r>
            <a:r>
              <a:rPr lang="en-US" dirty="0" smtClean="0"/>
              <a:t> </a:t>
            </a:r>
            <a:r>
              <a:rPr lang="en-US" dirty="0" err="1" smtClean="0"/>
              <a:t>Netzwerk</a:t>
            </a:r>
            <a:r>
              <a:rPr lang="en-US" dirty="0" smtClean="0"/>
              <a:t>!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 smtClean="0"/>
              <a:t>GAN – Global Area Network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 smtClean="0"/>
              <a:t>WAN – Wide Area Network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 smtClean="0"/>
              <a:t>MAN – Metropolitan Area Network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 smtClean="0"/>
              <a:t>LAN – Local Area Network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 smtClean="0"/>
              <a:t>PAN – Personal Area Network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5</a:t>
            </a:fld>
            <a:endParaRPr lang="de-DE"/>
          </a:p>
        </p:txBody>
      </p:sp>
      <p:pic>
        <p:nvPicPr>
          <p:cNvPr id="1027" name="Picture 3" hidden="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5426" y="1152227"/>
            <a:ext cx="8785574" cy="361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xit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6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Netzwerk-Protokolle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ISO/OSI-</a:t>
            </a:r>
            <a:r>
              <a:rPr lang="en-US" dirty="0" err="1" smtClean="0"/>
              <a:t>Protokollstapel</a:t>
            </a:r>
            <a:endParaRPr lang="en-US" dirty="0" smtClean="0"/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Referenzmodell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TCP/IP-</a:t>
            </a:r>
            <a:r>
              <a:rPr lang="en-US" dirty="0" err="1" smtClean="0"/>
              <a:t>Protokollfamilie</a:t>
            </a:r>
            <a:endParaRPr lang="en-US" dirty="0" smtClean="0"/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Basis </a:t>
            </a:r>
            <a:r>
              <a:rPr lang="en-US" dirty="0" err="1" smtClean="0"/>
              <a:t>der</a:t>
            </a:r>
            <a:r>
              <a:rPr lang="en-US" dirty="0" smtClean="0"/>
              <a:t> Internet-</a:t>
            </a:r>
            <a:r>
              <a:rPr lang="en-US" dirty="0" err="1" smtClean="0"/>
              <a:t>Kommunikation</a:t>
            </a:r>
            <a:r>
              <a:rPr lang="en-US" dirty="0" smtClean="0"/>
              <a:t> </a:t>
            </a:r>
            <a:r>
              <a:rPr lang="en-US" dirty="0" err="1" smtClean="0"/>
              <a:t>ist</a:t>
            </a:r>
            <a:r>
              <a:rPr lang="en-US" dirty="0" smtClean="0"/>
              <a:t> IP</a:t>
            </a:r>
          </a:p>
          <a:p>
            <a:pPr>
              <a:buNone/>
            </a:pPr>
            <a:r>
              <a:rPr lang="en-US" dirty="0" err="1" smtClean="0"/>
              <a:t>Netzzugang</a:t>
            </a:r>
            <a:r>
              <a:rPr lang="en-US" dirty="0" smtClean="0"/>
              <a:t> (Host-to-Network) </a:t>
            </a:r>
            <a:r>
              <a:rPr lang="en-US" dirty="0" err="1" smtClean="0"/>
              <a:t>für</a:t>
            </a:r>
            <a:r>
              <a:rPr lang="en-US" dirty="0" smtClean="0"/>
              <a:t> das Internet </a:t>
            </a:r>
            <a:r>
              <a:rPr lang="en-US" dirty="0" err="1" smtClean="0"/>
              <a:t>egal</a:t>
            </a: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Modem / ISDN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DSL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Kabel</a:t>
            </a:r>
            <a:endParaRPr lang="en-US" dirty="0" smtClean="0"/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WLAN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1" name="Inhaltsplatzhalter 3"/>
          <p:cNvSpPr txBox="1">
            <a:spLocks/>
          </p:cNvSpPr>
          <p:nvPr/>
        </p:nvSpPr>
        <p:spPr>
          <a:xfrm>
            <a:off x="288032" y="1340044"/>
            <a:ext cx="4815192" cy="331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marL="432000" marR="0" lvl="1" indent="-216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432000" marR="0" lvl="1" indent="-216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endParaRPr lang="en-US" dirty="0" smtClean="0">
              <a:solidFill>
                <a:schemeClr val="accent2"/>
              </a:solidFill>
              <a:latin typeface="+mj-lt"/>
            </a:endParaRPr>
          </a:p>
          <a:p>
            <a:pPr marL="432000" marR="0" lvl="1" indent="-216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432000" marR="0" lvl="1" indent="-216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Tx/>
              <a:buSzTx/>
              <a:tabLst/>
              <a:defRPr/>
            </a:pPr>
            <a:endParaRPr lang="en-US" dirty="0" smtClean="0">
              <a:solidFill>
                <a:schemeClr val="accent2"/>
              </a:solidFill>
              <a:latin typeface="+mj-lt"/>
            </a:endParaRPr>
          </a:p>
          <a:p>
            <a:pPr marL="432000" marR="0" lvl="1" indent="-216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Tx/>
              <a:buSzTx/>
              <a:tabLst/>
              <a:defRPr/>
            </a:pPr>
            <a:endParaRPr lang="en-US" dirty="0" smtClean="0">
              <a:solidFill>
                <a:schemeClr val="accent2"/>
              </a:solidFill>
              <a:latin typeface="+mj-lt"/>
            </a:endParaRPr>
          </a:p>
          <a:p>
            <a:pPr marL="432000" marR="0" lvl="1" indent="-216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                                 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- PPP</a:t>
            </a:r>
          </a:p>
          <a:p>
            <a:pPr marL="432000" marR="0" lvl="1" indent="-216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            -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PPPoE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432000" marR="0" lvl="1" indent="-216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noProof="0" dirty="0" smtClean="0">
                <a:solidFill>
                  <a:schemeClr val="accent2"/>
                </a:solidFill>
                <a:latin typeface="+mj-lt"/>
              </a:rPr>
              <a:t>                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-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Ethernet</a:t>
            </a:r>
          </a:p>
          <a:p>
            <a:pPr marL="432000" marR="0" lvl="1" indent="-216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Tx/>
              <a:buSzTx/>
              <a:tabLst/>
              <a:defRPr/>
            </a:pPr>
            <a:r>
              <a:rPr lang="en-US" noProof="0" dirty="0" smtClean="0">
                <a:solidFill>
                  <a:schemeClr val="accent2"/>
                </a:solidFill>
                <a:latin typeface="+mj-lt"/>
              </a:rPr>
              <a:t>                 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– 802.11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8032" y="1227377"/>
            <a:ext cx="5922168" cy="3506547"/>
          </a:xfrm>
          <a:prstGeom prst="rect">
            <a:avLst/>
          </a:prstGeom>
          <a:solidFill>
            <a:srgbClr val="FAFAF9"/>
          </a:solidFill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7" dur="2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1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1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Lokale Netzwerke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IEEE 802.X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Standards für die OSI-Layer 1 + 2 (lokale Netzwerke / Netzzugang)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Layer 1 (Bitübertragung)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Layer 2 (Sicherungsschicht / Ethernet)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Layer 2a (Media Access </a:t>
            </a:r>
            <a:r>
              <a:rPr lang="de-DE" dirty="0" err="1" smtClean="0"/>
              <a:t>Control</a:t>
            </a:r>
            <a:r>
              <a:rPr lang="de-DE" dirty="0" smtClean="0"/>
              <a:t>)</a:t>
            </a:r>
          </a:p>
          <a:p>
            <a:pPr lvl="2">
              <a:buFont typeface="Wingdings" pitchFamily="2" charset="2"/>
              <a:buChar char="§"/>
            </a:pPr>
            <a:r>
              <a:rPr lang="de-DE" dirty="0" smtClean="0"/>
              <a:t>Layer 2b (Logical Link Layer)</a:t>
            </a:r>
          </a:p>
          <a:p>
            <a:pPr lvl="2">
              <a:buFont typeface="Wingdings" pitchFamily="2" charset="2"/>
              <a:buChar char="§"/>
            </a:pP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7</a:t>
            </a:fld>
            <a:endParaRPr lang="de-DE"/>
          </a:p>
        </p:txBody>
      </p:sp>
      <p:grpSp>
        <p:nvGrpSpPr>
          <p:cNvPr id="10" name="Gruppieren 9"/>
          <p:cNvGrpSpPr/>
          <p:nvPr/>
        </p:nvGrpSpPr>
        <p:grpSpPr>
          <a:xfrm>
            <a:off x="4248472" y="2736403"/>
            <a:ext cx="4301697" cy="720080"/>
            <a:chOff x="4248472" y="2736403"/>
            <a:chExt cx="4301697" cy="720080"/>
          </a:xfrm>
        </p:grpSpPr>
        <p:sp>
          <p:nvSpPr>
            <p:cNvPr id="8" name="Geschweifte Klammer rechts 7"/>
            <p:cNvSpPr/>
            <p:nvPr/>
          </p:nvSpPr>
          <p:spPr>
            <a:xfrm>
              <a:off x="4248472" y="2736403"/>
              <a:ext cx="360486" cy="720080"/>
            </a:xfrm>
            <a:prstGeom prst="rightBrace">
              <a:avLst/>
            </a:prstGeom>
            <a:ln w="28575">
              <a:solidFill>
                <a:schemeClr val="accent2"/>
              </a:solidFill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Textfeld 8"/>
            <p:cNvSpPr txBox="1"/>
            <p:nvPr/>
          </p:nvSpPr>
          <p:spPr>
            <a:xfrm>
              <a:off x="4680520" y="2952427"/>
              <a:ext cx="3869649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216000" indent="-216000">
                <a:spcAft>
                  <a:spcPts val="420"/>
                </a:spcAft>
              </a:pPr>
              <a:r>
                <a:rPr lang="de-DE" dirty="0" smtClean="0">
                  <a:solidFill>
                    <a:srgbClr val="FF0000"/>
                  </a:solidFill>
                  <a:latin typeface="+mj-lt"/>
                </a:rPr>
                <a:t>so nicht im ISO/OSI-Schichtenmodell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31" presetClass="entr" presetSubtype="0" fill="hold" nodeType="afterEffect">
                                  <p:stCondLst>
                                    <p:cond delay="200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1 – Bitübertragungsschicht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Übertragene Einheiten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Bits / Symbole (z.B. mittels Manchesterkodierung)</a:t>
            </a:r>
          </a:p>
          <a:p>
            <a:pPr>
              <a:buNone/>
            </a:pPr>
            <a:r>
              <a:rPr lang="de-DE" dirty="0" smtClean="0"/>
              <a:t>Protokolle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ARCNET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err="1" smtClean="0"/>
              <a:t>TokenRing</a:t>
            </a:r>
            <a:endParaRPr lang="de-DE" dirty="0" smtClean="0"/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1000Base-T</a:t>
            </a:r>
          </a:p>
          <a:p>
            <a:pPr>
              <a:buNone/>
            </a:pPr>
            <a:r>
              <a:rPr lang="de-DE" dirty="0" smtClean="0"/>
              <a:t>Geräte / Hardware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Netzwerkkabel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err="1" smtClean="0"/>
              <a:t>Repeater</a:t>
            </a:r>
            <a:r>
              <a:rPr lang="de-DE" dirty="0" smtClean="0"/>
              <a:t> / Hub</a:t>
            </a:r>
          </a:p>
          <a:p>
            <a:pPr>
              <a:buFont typeface="Wingdings" pitchFamily="2" charset="2"/>
              <a:buChar char="§"/>
            </a:pP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04656" y="2984500"/>
            <a:ext cx="1650186" cy="1839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feld 9"/>
          <p:cNvSpPr txBox="1"/>
          <p:nvPr/>
        </p:nvSpPr>
        <p:spPr>
          <a:xfrm>
            <a:off x="7560840" y="4680619"/>
            <a:ext cx="1300036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216000" indent="-216000">
              <a:spcAft>
                <a:spcPts val="420"/>
              </a:spcAft>
            </a:pPr>
            <a:r>
              <a:rPr lang="de-DE" sz="1000" dirty="0" smtClean="0">
                <a:solidFill>
                  <a:schemeClr val="accent2"/>
                </a:solidFill>
                <a:latin typeface="+mj-lt"/>
              </a:rPr>
              <a:t>Pixabay.com - 494654</a:t>
            </a:r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20361327">
            <a:off x="2217804" y="1835965"/>
            <a:ext cx="3036570" cy="210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Textfeld 11"/>
          <p:cNvSpPr txBox="1"/>
          <p:nvPr/>
        </p:nvSpPr>
        <p:spPr>
          <a:xfrm>
            <a:off x="3890902" y="3528491"/>
            <a:ext cx="1065997" cy="35907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216000" indent="-216000">
              <a:spcAft>
                <a:spcPts val="420"/>
              </a:spcAft>
            </a:pPr>
            <a:r>
              <a:rPr lang="de-DE" sz="1000" dirty="0" smtClean="0">
                <a:solidFill>
                  <a:schemeClr val="accent2"/>
                </a:solidFill>
                <a:latin typeface="+mj-lt"/>
              </a:rPr>
              <a:t>amiga.resource.cx</a:t>
            </a:r>
          </a:p>
          <a:p>
            <a:pPr marL="216000" indent="-216000">
              <a:spcAft>
                <a:spcPts val="420"/>
              </a:spcAft>
            </a:pPr>
            <a:r>
              <a:rPr lang="de-DE" sz="1000" dirty="0" err="1" smtClean="0">
                <a:solidFill>
                  <a:schemeClr val="accent2"/>
                </a:solidFill>
                <a:latin typeface="+mj-lt"/>
              </a:rPr>
              <a:t>Commodore</a:t>
            </a:r>
            <a:r>
              <a:rPr lang="de-DE" sz="1000" dirty="0" smtClean="0">
                <a:solidFill>
                  <a:schemeClr val="accent2"/>
                </a:solidFill>
                <a:latin typeface="+mj-lt"/>
              </a:rPr>
              <a:t> A560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0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Layer 2a – Media Access </a:t>
            </a:r>
            <a:r>
              <a:rPr lang="de-DE" dirty="0" err="1" smtClean="0"/>
              <a:t>Control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Übertragene Einheiten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Frames</a:t>
            </a:r>
          </a:p>
          <a:p>
            <a:pPr>
              <a:buNone/>
            </a:pPr>
            <a:r>
              <a:rPr lang="de-DE" dirty="0" smtClean="0"/>
              <a:t>Protokolle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802.3 – Ethernet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802.11 – WLAN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802.15.1 – Bluetooth</a:t>
            </a:r>
          </a:p>
          <a:p>
            <a:pPr>
              <a:buNone/>
            </a:pPr>
            <a:r>
              <a:rPr lang="de-DE" dirty="0" smtClean="0"/>
              <a:t>Geräte / Hardware 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Kontrolle der verwendeten Geräte (z.B. Duplex-Settings)</a:t>
            </a:r>
          </a:p>
          <a:p>
            <a:pPr lvl="1">
              <a:buFont typeface="Wingdings" pitchFamily="2" charset="2"/>
              <a:buChar char="§"/>
            </a:pPr>
            <a:r>
              <a:rPr lang="de-DE" dirty="0" smtClean="0"/>
              <a:t>Zugang zum Übertragungsmedium (z.B. CSMA/CD)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3. April 2023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Wübbeling - Vorlesung Netzwerksicherheit - SoSe 2023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F1E04-A1A3-475C-A843-CFD0985386EF}" type="slidenum">
              <a:rPr lang="de-DE" smtClean="0"/>
              <a:pPr/>
              <a:t>9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slides-official">
  <a:themeElements>
    <a:clrScheme name="Uni-Bon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09085"/>
      </a:accent1>
      <a:accent2>
        <a:srgbClr val="07529A"/>
      </a:accent2>
      <a:accent3>
        <a:srgbClr val="EAB90C"/>
      </a:accent3>
      <a:accent4>
        <a:srgbClr val="D8D8C8"/>
      </a:accent4>
      <a:accent5>
        <a:srgbClr val="053D73"/>
      </a:accent5>
      <a:accent6>
        <a:srgbClr val="F8DE83"/>
      </a:accent6>
      <a:hlink>
        <a:srgbClr val="79BAF8"/>
      </a:hlink>
      <a:folHlink>
        <a:srgbClr val="6C6C62"/>
      </a:folHlink>
    </a:clrScheme>
    <a:fontScheme name="Uni-Bonn">
      <a:majorFont>
        <a:latin typeface="Exo 2"/>
        <a:ea typeface=""/>
        <a:cs typeface="Calibri"/>
      </a:majorFont>
      <a:minorFont>
        <a:latin typeface="Calibri"/>
        <a:ea typeface=""/>
        <a:cs typeface="Calibri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 sz="1400" dirty="0" err="1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2"/>
          </a:solidFill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16000" indent="-216000">
          <a:spcAft>
            <a:spcPts val="420"/>
          </a:spcAft>
          <a:buFont typeface="Calibri" panose="020F0502020204030204" pitchFamily="34" charset="0"/>
          <a:buChar char="−"/>
          <a:defRPr sz="1400" dirty="0" err="1" smtClean="0">
            <a:solidFill>
              <a:schemeClr val="accent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Uni-Bon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09085"/>
      </a:accent1>
      <a:accent2>
        <a:srgbClr val="07529A"/>
      </a:accent2>
      <a:accent3>
        <a:srgbClr val="EAB90C"/>
      </a:accent3>
      <a:accent4>
        <a:srgbClr val="D8D8C8"/>
      </a:accent4>
      <a:accent5>
        <a:srgbClr val="053D73"/>
      </a:accent5>
      <a:accent6>
        <a:srgbClr val="B08B09"/>
      </a:accent6>
      <a:hlink>
        <a:srgbClr val="032D56"/>
      </a:hlink>
      <a:folHlink>
        <a:srgbClr val="6C6C62"/>
      </a:folHlink>
    </a:clrScheme>
    <a:fontScheme name="Uni-Bonn">
      <a:majorFont>
        <a:latin typeface="Calibri"/>
        <a:ea typeface=""/>
        <a:cs typeface="Calibri"/>
      </a:majorFont>
      <a:minorFont>
        <a:latin typeface="Calibri"/>
        <a:ea typeface=""/>
        <a:cs typeface="Calibri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Uni-Bon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09085"/>
      </a:accent1>
      <a:accent2>
        <a:srgbClr val="07529A"/>
      </a:accent2>
      <a:accent3>
        <a:srgbClr val="EAB90C"/>
      </a:accent3>
      <a:accent4>
        <a:srgbClr val="D8D8C8"/>
      </a:accent4>
      <a:accent5>
        <a:srgbClr val="053D73"/>
      </a:accent5>
      <a:accent6>
        <a:srgbClr val="B08B09"/>
      </a:accent6>
      <a:hlink>
        <a:srgbClr val="032D56"/>
      </a:hlink>
      <a:folHlink>
        <a:srgbClr val="6C6C62"/>
      </a:folHlink>
    </a:clrScheme>
    <a:fontScheme name="Uni-Bonn">
      <a:majorFont>
        <a:latin typeface="Calibri"/>
        <a:ea typeface=""/>
        <a:cs typeface="Calibri"/>
      </a:majorFont>
      <a:minorFont>
        <a:latin typeface="Calibri"/>
        <a:ea typeface=""/>
        <a:cs typeface="Calibri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slides-official</Template>
  <TotalTime>0</TotalTime>
  <Words>1355</Words>
  <Application>Microsoft Office PowerPoint</Application>
  <PresentationFormat>Benutzerdefiniert</PresentationFormat>
  <Paragraphs>320</Paragraphs>
  <Slides>28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29" baseType="lpstr">
      <vt:lpstr>slides-official</vt:lpstr>
      <vt:lpstr>Vorlesung Netzwerksicherheit</vt:lpstr>
      <vt:lpstr>Wiederholung OSI-Layer 1 + 2</vt:lpstr>
      <vt:lpstr>Netzwerke</vt:lpstr>
      <vt:lpstr>Netzwerke (forts.)</vt:lpstr>
      <vt:lpstr>Netzwerke (forts.)</vt:lpstr>
      <vt:lpstr>Netzwerk-Protokolle</vt:lpstr>
      <vt:lpstr>Lokale Netzwerke</vt:lpstr>
      <vt:lpstr>Layer 1 – Bitübertragungsschicht</vt:lpstr>
      <vt:lpstr>Layer 2a – Media Access Control</vt:lpstr>
      <vt:lpstr>Layer 2b – Logical Link Control (LLC)</vt:lpstr>
      <vt:lpstr>Zugangsnetze</vt:lpstr>
      <vt:lpstr>Zugangsnetze</vt:lpstr>
      <vt:lpstr>Zugangsnetze</vt:lpstr>
      <vt:lpstr>Wiederholung: OSI-Layer 1 + 2 Sicherheit</vt:lpstr>
      <vt:lpstr>Layer 1 - Sicherheitsaspekte</vt:lpstr>
      <vt:lpstr>Layer 1 – Sicherheitsaspekte (forts.)</vt:lpstr>
      <vt:lpstr>Layer 1 – Sicherheitsaspekte (forts.)</vt:lpstr>
      <vt:lpstr>Layer 2 - Sicherheitsaspekte</vt:lpstr>
      <vt:lpstr>Layer 2 - Sicherheitsaspekte</vt:lpstr>
      <vt:lpstr>Layer 2 – Sicherheitsaspekte (forts.)</vt:lpstr>
      <vt:lpstr>Layer 2 – Sicherheitsaspekte (forts.)</vt:lpstr>
      <vt:lpstr>Layer 2 – Sicherheitsaspekte (forts.)</vt:lpstr>
      <vt:lpstr>Layer 2 – Sicherheitsaspekte (forts.)</vt:lpstr>
      <vt:lpstr>Layer 2 – Sicherheitsaspekte (forts.)</vt:lpstr>
      <vt:lpstr>Layer 2 – Sicherheitsaspekte (forts.)</vt:lpstr>
      <vt:lpstr>OSI Layer 1 + 2: Fazit</vt:lpstr>
      <vt:lpstr>Ausgabe Übungszettel</vt:lpstr>
      <vt:lpstr>Ende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Vorlesung Netzwerksicherheit</dc:title>
  <dc:creator>Wuebbeling</dc:creator>
  <cp:lastModifiedBy>Wuebbeling</cp:lastModifiedBy>
  <cp:revision>291</cp:revision>
  <dcterms:created xsi:type="dcterms:W3CDTF">2020-04-14T23:48:21Z</dcterms:created>
  <dcterms:modified xsi:type="dcterms:W3CDTF">2023-04-03T10:34:52Z</dcterms:modified>
</cp:coreProperties>
</file>

<file path=docProps/thumbnail.jpeg>
</file>